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1" r:id="rId1"/>
  </p:sldMasterIdLst>
  <p:notesMasterIdLst>
    <p:notesMasterId r:id="rId46"/>
  </p:notesMasterIdLst>
  <p:sldIdLst>
    <p:sldId id="310" r:id="rId2"/>
    <p:sldId id="311" r:id="rId3"/>
    <p:sldId id="337" r:id="rId4"/>
    <p:sldId id="334" r:id="rId5"/>
    <p:sldId id="258" r:id="rId6"/>
    <p:sldId id="312" r:id="rId7"/>
    <p:sldId id="257" r:id="rId8"/>
    <p:sldId id="260" r:id="rId9"/>
    <p:sldId id="261" r:id="rId10"/>
    <p:sldId id="262" r:id="rId11"/>
    <p:sldId id="263" r:id="rId12"/>
    <p:sldId id="264" r:id="rId13"/>
    <p:sldId id="265" r:id="rId14"/>
    <p:sldId id="266" r:id="rId15"/>
    <p:sldId id="267" r:id="rId16"/>
    <p:sldId id="268" r:id="rId17"/>
    <p:sldId id="269" r:id="rId18"/>
    <p:sldId id="271" r:id="rId19"/>
    <p:sldId id="272" r:id="rId20"/>
    <p:sldId id="273" r:id="rId21"/>
    <p:sldId id="274" r:id="rId22"/>
    <p:sldId id="295" r:id="rId23"/>
    <p:sldId id="324" r:id="rId24"/>
    <p:sldId id="325" r:id="rId25"/>
    <p:sldId id="326" r:id="rId26"/>
    <p:sldId id="327" r:id="rId27"/>
    <p:sldId id="328" r:id="rId28"/>
    <p:sldId id="329" r:id="rId29"/>
    <p:sldId id="330" r:id="rId30"/>
    <p:sldId id="331" r:id="rId31"/>
    <p:sldId id="332" r:id="rId32"/>
    <p:sldId id="313" r:id="rId33"/>
    <p:sldId id="314" r:id="rId34"/>
    <p:sldId id="315" r:id="rId35"/>
    <p:sldId id="316" r:id="rId36"/>
    <p:sldId id="367" r:id="rId37"/>
    <p:sldId id="376" r:id="rId38"/>
    <p:sldId id="318" r:id="rId39"/>
    <p:sldId id="319" r:id="rId40"/>
    <p:sldId id="321" r:id="rId41"/>
    <p:sldId id="375" r:id="rId42"/>
    <p:sldId id="322" r:id="rId43"/>
    <p:sldId id="323" r:id="rId44"/>
    <p:sldId id="369"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EC7574B-E08C-41A7-8D7E-18D8BDFE10E6}">
          <p14:sldIdLst>
            <p14:sldId id="310"/>
            <p14:sldId id="311"/>
            <p14:sldId id="337"/>
            <p14:sldId id="334"/>
            <p14:sldId id="258"/>
            <p14:sldId id="312"/>
            <p14:sldId id="257"/>
            <p14:sldId id="260"/>
            <p14:sldId id="261"/>
            <p14:sldId id="262"/>
            <p14:sldId id="263"/>
            <p14:sldId id="264"/>
            <p14:sldId id="265"/>
            <p14:sldId id="266"/>
            <p14:sldId id="267"/>
            <p14:sldId id="268"/>
            <p14:sldId id="269"/>
            <p14:sldId id="271"/>
            <p14:sldId id="272"/>
            <p14:sldId id="273"/>
            <p14:sldId id="274"/>
            <p14:sldId id="295"/>
            <p14:sldId id="324"/>
            <p14:sldId id="325"/>
            <p14:sldId id="326"/>
            <p14:sldId id="327"/>
            <p14:sldId id="328"/>
            <p14:sldId id="329"/>
            <p14:sldId id="330"/>
            <p14:sldId id="331"/>
            <p14:sldId id="332"/>
            <p14:sldId id="313"/>
            <p14:sldId id="314"/>
            <p14:sldId id="315"/>
            <p14:sldId id="316"/>
            <p14:sldId id="367"/>
            <p14:sldId id="376"/>
            <p14:sldId id="318"/>
            <p14:sldId id="319"/>
            <p14:sldId id="321"/>
            <p14:sldId id="375"/>
            <p14:sldId id="322"/>
            <p14:sldId id="323"/>
            <p14:sldId id="36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3E406D-53FA-4D67-8C5B-0A649418AB07}" v="10" dt="2024-10-19T17:28:11.409"/>
    <p1510:client id="{390BF319-6093-4FA9-8BF8-B383996CC03A}" v="604" dt="2024-10-20T16:09:21.970"/>
    <p1510:client id="{B09BD456-598F-4180-9248-E358C6CC24BB}" v="743" dt="2024-10-20T16:40:59.114"/>
    <p1510:client id="{BAAAB67B-7A9D-4EAE-A719-E195E4220342}" v="6" dt="2024-10-21T15:38:17.1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6" d="100"/>
          <a:sy n="76" d="100"/>
        </p:scale>
        <p:origin x="917" y="53"/>
      </p:cViewPr>
      <p:guideLst/>
    </p:cSldViewPr>
  </p:slideViewPr>
  <p:notesTextViewPr>
    <p:cViewPr>
      <p:scale>
        <a:sx n="1" d="1"/>
        <a:sy n="1" d="1"/>
      </p:scale>
      <p:origin x="0" y="0"/>
    </p:cViewPr>
  </p:notesTextViewPr>
  <p:sorterViewPr>
    <p:cViewPr>
      <p:scale>
        <a:sx n="100" d="100"/>
        <a:sy n="100" d="100"/>
      </p:scale>
      <p:origin x="0" y="-1199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jpe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svg>
</file>

<file path=ppt/media/image32.png>
</file>

<file path=ppt/media/image33.png>
</file>

<file path=ppt/media/image34.svg>
</file>

<file path=ppt/media/image35.png>
</file>

<file path=ppt/media/image36.png>
</file>

<file path=ppt/media/image37.png>
</file>

<file path=ppt/media/image38.png>
</file>

<file path=ppt/media/image39.svg>
</file>

<file path=ppt/media/image4.png>
</file>

<file path=ppt/media/image40.png>
</file>

<file path=ppt/media/image41.png>
</file>

<file path=ppt/media/image42.png>
</file>

<file path=ppt/media/image43.png>
</file>

<file path=ppt/media/image44.png>
</file>

<file path=ppt/media/image45.sv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svg>
</file>

<file path=ppt/media/image54.png>
</file>

<file path=ppt/media/image55.png>
</file>

<file path=ppt/media/image56.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BB4C72-9C65-482F-BDF8-AB2F212E0922}" type="datetimeFigureOut">
              <a:rPr lang="en-US" smtClean="0"/>
              <a:t>12/15/2024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7987E7-DC62-43E7-B5F9-4F851B42ADCC}" type="slidenum">
              <a:rPr lang="en-US" smtClean="0"/>
              <a:t>‹#›</a:t>
            </a:fld>
            <a:endParaRPr lang="en-US"/>
          </a:p>
        </p:txBody>
      </p:sp>
    </p:spTree>
    <p:extLst>
      <p:ext uri="{BB962C8B-B14F-4D97-AF65-F5344CB8AC3E}">
        <p14:creationId xmlns:p14="http://schemas.microsoft.com/office/powerpoint/2010/main" val="26339940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A7987E7-DC62-43E7-B5F9-4F851B42ADCC}" type="slidenum">
              <a:rPr lang="en-US" smtClean="0"/>
              <a:t>9</a:t>
            </a:fld>
            <a:endParaRPr lang="en-US"/>
          </a:p>
        </p:txBody>
      </p:sp>
    </p:spTree>
    <p:extLst>
      <p:ext uri="{BB962C8B-B14F-4D97-AF65-F5344CB8AC3E}">
        <p14:creationId xmlns:p14="http://schemas.microsoft.com/office/powerpoint/2010/main" val="10844047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A7987E7-DC62-43E7-B5F9-4F851B42ADCC}" type="slidenum">
              <a:rPr lang="en-US" smtClean="0"/>
              <a:t>12</a:t>
            </a:fld>
            <a:endParaRPr lang="en-US"/>
          </a:p>
        </p:txBody>
      </p:sp>
    </p:spTree>
    <p:extLst>
      <p:ext uri="{BB962C8B-B14F-4D97-AF65-F5344CB8AC3E}">
        <p14:creationId xmlns:p14="http://schemas.microsoft.com/office/powerpoint/2010/main" val="3319181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603886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976187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8729251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21133963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3198257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12/15/2024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0820746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12/15/2024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5469643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0618622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62572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4509A250-FF31-4206-8172-F9D3106AACB1}" type="datetimeFigureOut">
              <a:rPr lang="en-US" dirty="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0294426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1320190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96027F-7875-4030-9381-8BD8C4F21935}" type="datetimeFigureOut">
              <a:rPr lang="en-US" dirty="0"/>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448132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96027F-7875-4030-9381-8BD8C4F21935}" type="datetimeFigureOut">
              <a:rPr lang="en-US" dirty="0"/>
              <a:t>12/15/2024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515707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12/15/2024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416460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12/15/2024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560541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12/15/2024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440035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579975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6.png"/><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duotone>
              <a:prstClr val="black"/>
              <a:schemeClr val="accent1">
                <a:tint val="45000"/>
                <a:satMod val="400000"/>
              </a:schemeClr>
            </a:duotone>
          </a:blip>
          <a:srcRect/>
          <a:stretch>
            <a:fillRect/>
          </a:stretch>
        </a:blip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12/15/2024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a:p>
        </p:txBody>
      </p:sp>
    </p:spTree>
    <p:extLst>
      <p:ext uri="{BB962C8B-B14F-4D97-AF65-F5344CB8AC3E}">
        <p14:creationId xmlns:p14="http://schemas.microsoft.com/office/powerpoint/2010/main" val="1893696822"/>
      </p:ext>
    </p:extLst>
  </p:cSld>
  <p:clrMap bg1="dk1" tx1="lt1" bg2="dk2" tx2="lt2" accent1="accent1" accent2="accent2" accent3="accent3" accent4="accent4" accent5="accent5" accent6="accent6" hlink="hlink" folHlink="folHlink"/>
  <p:sldLayoutIdLst>
    <p:sldLayoutId id="2147483912" r:id="rId1"/>
    <p:sldLayoutId id="2147483913" r:id="rId2"/>
    <p:sldLayoutId id="2147483914" r:id="rId3"/>
    <p:sldLayoutId id="2147483915" r:id="rId4"/>
    <p:sldLayoutId id="2147483916" r:id="rId5"/>
    <p:sldLayoutId id="2147483917" r:id="rId6"/>
    <p:sldLayoutId id="2147483918" r:id="rId7"/>
    <p:sldLayoutId id="2147483919" r:id="rId8"/>
    <p:sldLayoutId id="2147483920" r:id="rId9"/>
    <p:sldLayoutId id="2147483921" r:id="rId10"/>
    <p:sldLayoutId id="2147483922" r:id="rId11"/>
    <p:sldLayoutId id="2147483923" r:id="rId12"/>
    <p:sldLayoutId id="2147483924" r:id="rId13"/>
    <p:sldLayoutId id="2147483925" r:id="rId14"/>
    <p:sldLayoutId id="2147483926" r:id="rId15"/>
    <p:sldLayoutId id="2147483927" r:id="rId16"/>
    <p:sldLayoutId id="2147483928"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4.xml"/><Relationship Id="rId4" Type="http://schemas.openxmlformats.org/officeDocument/2006/relationships/image" Target="../media/image34.svg"/></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5.png"/><Relationship Id="rId1" Type="http://schemas.openxmlformats.org/officeDocument/2006/relationships/slideLayout" Target="../slideLayouts/slideLayout4.xml"/><Relationship Id="rId4" Type="http://schemas.openxmlformats.org/officeDocument/2006/relationships/image" Target="../media/image34.svg"/></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6.png"/><Relationship Id="rId1" Type="http://schemas.openxmlformats.org/officeDocument/2006/relationships/slideLayout" Target="../slideLayouts/slideLayout4.xml"/><Relationship Id="rId4" Type="http://schemas.openxmlformats.org/officeDocument/2006/relationships/image" Target="../media/image34.svg"/></Relationships>
</file>

<file path=ppt/slides/_rels/slide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4.xml"/><Relationship Id="rId4" Type="http://schemas.openxmlformats.org/officeDocument/2006/relationships/image" Target="../media/image39.svg"/></Relationships>
</file>

<file path=ppt/slides/_rels/slide2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7.xml"/><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45.svg"/></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46.png"/><Relationship Id="rId1" Type="http://schemas.openxmlformats.org/officeDocument/2006/relationships/slideLayout" Target="../slideLayouts/slideLayout7.xml"/><Relationship Id="rId4" Type="http://schemas.openxmlformats.org/officeDocument/2006/relationships/image" Target="../media/image39.sv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9.png"/><Relationship Id="rId1" Type="http://schemas.openxmlformats.org/officeDocument/2006/relationships/slideLayout" Target="../slideLayouts/slideLayout7.xml"/><Relationship Id="rId4" Type="http://schemas.openxmlformats.org/officeDocument/2006/relationships/image" Target="../media/image45.svg"/></Relationships>
</file>

<file path=ppt/slides/_rels/slide3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0.png"/><Relationship Id="rId1" Type="http://schemas.openxmlformats.org/officeDocument/2006/relationships/slideLayout" Target="../slideLayouts/slideLayout7.xml"/><Relationship Id="rId5" Type="http://schemas.openxmlformats.org/officeDocument/2006/relationships/image" Target="../media/image45.svg"/><Relationship Id="rId4" Type="http://schemas.openxmlformats.org/officeDocument/2006/relationships/image" Target="../media/image44.png"/></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7.xml"/><Relationship Id="rId4" Type="http://schemas.openxmlformats.org/officeDocument/2006/relationships/image" Target="../media/image53.sv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55.png"/><Relationship Id="rId1" Type="http://schemas.openxmlformats.org/officeDocument/2006/relationships/slideLayout" Target="../slideLayouts/slideLayout7.xml"/><Relationship Id="rId4" Type="http://schemas.openxmlformats.org/officeDocument/2006/relationships/image" Target="../media/image39.svg"/></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6.jpe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mputer monitor with a keyboard and a sunset&#10;&#10;Description automatically generated">
            <a:extLst>
              <a:ext uri="{FF2B5EF4-FFF2-40B4-BE49-F238E27FC236}">
                <a16:creationId xmlns:a16="http://schemas.microsoft.com/office/drawing/2014/main" id="{29AE1FE9-FE82-AFA8-FA12-80E160783475}"/>
              </a:ext>
            </a:extLst>
          </p:cNvPr>
          <p:cNvPicPr>
            <a:picLocks noChangeAspect="1"/>
          </p:cNvPicPr>
          <p:nvPr/>
        </p:nvPicPr>
        <p:blipFill>
          <a:blip r:embed="rId2"/>
          <a:srcRect t="15834" b="46618"/>
          <a:stretch/>
        </p:blipFill>
        <p:spPr>
          <a:xfrm>
            <a:off x="-3037" y="0"/>
            <a:ext cx="12191695" cy="6858000"/>
          </a:xfrm>
          <a:prstGeom prst="rect">
            <a:avLst/>
          </a:prstGeom>
        </p:spPr>
      </p:pic>
      <p:sp>
        <p:nvSpPr>
          <p:cNvPr id="2" name="Title 1">
            <a:extLst>
              <a:ext uri="{FF2B5EF4-FFF2-40B4-BE49-F238E27FC236}">
                <a16:creationId xmlns:a16="http://schemas.microsoft.com/office/drawing/2014/main" id="{732A2B45-C1CB-B199-7BAD-C2DE2981FDE3}"/>
              </a:ext>
            </a:extLst>
          </p:cNvPr>
          <p:cNvSpPr>
            <a:spLocks noGrp="1"/>
          </p:cNvSpPr>
          <p:nvPr>
            <p:ph type="title"/>
          </p:nvPr>
        </p:nvSpPr>
        <p:spPr>
          <a:xfrm>
            <a:off x="1767" y="1717562"/>
            <a:ext cx="4815535" cy="2049234"/>
          </a:xfrm>
        </p:spPr>
        <p:txBody>
          <a:bodyPr vert="horz" lIns="91440" tIns="45720" rIns="91440" bIns="45720" rtlCol="0" anchor="b">
            <a:noAutofit/>
          </a:bodyPr>
          <a:lstStyle/>
          <a:p>
            <a:pPr algn="ctr"/>
            <a:r>
              <a:rPr lang="en-US" sz="7200" b="1">
                <a:solidFill>
                  <a:schemeClr val="bg1">
                    <a:lumMod val="85000"/>
                    <a:lumOff val="15000"/>
                  </a:schemeClr>
                </a:solidFill>
                <a:latin typeface="+mj-lt"/>
                <a:ea typeface="+mj-ea"/>
                <a:cs typeface="+mj-cs"/>
              </a:rPr>
              <a:t>operating systems</a:t>
            </a:r>
          </a:p>
        </p:txBody>
      </p:sp>
      <p:pic>
        <p:nvPicPr>
          <p:cNvPr id="4" name="Picture 3" descr="A cartoon penguin with yellow feet&#10;&#10;Description automatically generated">
            <a:extLst>
              <a:ext uri="{FF2B5EF4-FFF2-40B4-BE49-F238E27FC236}">
                <a16:creationId xmlns:a16="http://schemas.microsoft.com/office/drawing/2014/main" id="{FDE3B4AF-89BC-81EE-AAF1-2F9A0F3902D9}"/>
              </a:ext>
            </a:extLst>
          </p:cNvPr>
          <p:cNvPicPr>
            <a:picLocks noChangeAspect="1"/>
          </p:cNvPicPr>
          <p:nvPr/>
        </p:nvPicPr>
        <p:blipFill>
          <a:blip r:embed="rId3"/>
          <a:srcRect l="14999" r="15477" b="1"/>
          <a:stretch/>
        </p:blipFill>
        <p:spPr>
          <a:xfrm>
            <a:off x="6359783" y="579726"/>
            <a:ext cx="2603820" cy="2350093"/>
          </a:xfrm>
          <a:custGeom>
            <a:avLst/>
            <a:gdLst/>
            <a:ahLst/>
            <a:cxnLst/>
            <a:rect l="l" t="t" r="r" b="b"/>
            <a:pathLst>
              <a:path w="2442835" h="2236365">
                <a:moveTo>
                  <a:pt x="1178694" y="0"/>
                </a:moveTo>
                <a:cubicBezTo>
                  <a:pt x="1426542" y="0"/>
                  <a:pt x="1608393" y="124353"/>
                  <a:pt x="1857551" y="314024"/>
                </a:cubicBezTo>
                <a:cubicBezTo>
                  <a:pt x="1885386" y="335216"/>
                  <a:pt x="1913222" y="356156"/>
                  <a:pt x="1940168" y="376379"/>
                </a:cubicBezTo>
                <a:cubicBezTo>
                  <a:pt x="2086213" y="486125"/>
                  <a:pt x="2224133" y="589796"/>
                  <a:pt x="2315923" y="702353"/>
                </a:cubicBezTo>
                <a:cubicBezTo>
                  <a:pt x="2403676" y="809955"/>
                  <a:pt x="2442835" y="917915"/>
                  <a:pt x="2442835" y="1052431"/>
                </a:cubicBezTo>
                <a:cubicBezTo>
                  <a:pt x="2442835" y="1389589"/>
                  <a:pt x="2341663" y="1692735"/>
                  <a:pt x="2157925" y="1906050"/>
                </a:cubicBezTo>
                <a:cubicBezTo>
                  <a:pt x="2068023" y="2010385"/>
                  <a:pt x="1960192" y="2091482"/>
                  <a:pt x="1837422" y="2147045"/>
                </a:cubicBezTo>
                <a:cubicBezTo>
                  <a:pt x="1706420" y="2206285"/>
                  <a:pt x="1558592" y="2236365"/>
                  <a:pt x="1397973" y="2236365"/>
                </a:cubicBezTo>
                <a:cubicBezTo>
                  <a:pt x="1227656" y="2236365"/>
                  <a:pt x="1055033" y="2204038"/>
                  <a:pt x="885082" y="2140253"/>
                </a:cubicBezTo>
                <a:cubicBezTo>
                  <a:pt x="719588" y="2078255"/>
                  <a:pt x="562062" y="1986944"/>
                  <a:pt x="429436" y="1876226"/>
                </a:cubicBezTo>
                <a:cubicBezTo>
                  <a:pt x="294504" y="1763618"/>
                  <a:pt x="188455" y="1635487"/>
                  <a:pt x="114279" y="1495506"/>
                </a:cubicBezTo>
                <a:cubicBezTo>
                  <a:pt x="38477" y="1352411"/>
                  <a:pt x="0" y="1203340"/>
                  <a:pt x="0" y="1052431"/>
                </a:cubicBezTo>
                <a:cubicBezTo>
                  <a:pt x="0" y="900449"/>
                  <a:pt x="61386" y="811692"/>
                  <a:pt x="189137" y="641019"/>
                </a:cubicBezTo>
                <a:cubicBezTo>
                  <a:pt x="219961" y="599856"/>
                  <a:pt x="251833" y="557266"/>
                  <a:pt x="284438" y="510435"/>
                </a:cubicBezTo>
                <a:cubicBezTo>
                  <a:pt x="533598" y="152646"/>
                  <a:pt x="801051" y="0"/>
                  <a:pt x="1178694" y="0"/>
                </a:cubicBezTo>
                <a:close/>
              </a:path>
            </a:pathLst>
          </a:custGeom>
        </p:spPr>
      </p:pic>
      <p:pic>
        <p:nvPicPr>
          <p:cNvPr id="5" name="Picture 4" descr="A blue square with white text&#10;&#10;Description automatically generated">
            <a:extLst>
              <a:ext uri="{FF2B5EF4-FFF2-40B4-BE49-F238E27FC236}">
                <a16:creationId xmlns:a16="http://schemas.microsoft.com/office/drawing/2014/main" id="{68401630-5E3B-E2D8-B4FB-932B476C8E08}"/>
              </a:ext>
            </a:extLst>
          </p:cNvPr>
          <p:cNvPicPr>
            <a:picLocks noChangeAspect="1"/>
          </p:cNvPicPr>
          <p:nvPr/>
        </p:nvPicPr>
        <p:blipFill>
          <a:blip r:embed="rId4"/>
          <a:srcRect l="5471" r="-8" b="-8"/>
          <a:stretch/>
        </p:blipFill>
        <p:spPr>
          <a:xfrm>
            <a:off x="9262480" y="3599234"/>
            <a:ext cx="2272677" cy="2463124"/>
          </a:xfrm>
          <a:custGeom>
            <a:avLst/>
            <a:gdLst/>
            <a:ahLst/>
            <a:cxnLst/>
            <a:rect l="l" t="t" r="r" b="b"/>
            <a:pathLst>
              <a:path w="2162369" h="2349722">
                <a:moveTo>
                  <a:pt x="1017608" y="0"/>
                </a:moveTo>
                <a:cubicBezTo>
                  <a:pt x="1343611" y="0"/>
                  <a:pt x="1636726" y="97316"/>
                  <a:pt x="1842983" y="274051"/>
                </a:cubicBezTo>
                <a:cubicBezTo>
                  <a:pt x="1943865" y="360525"/>
                  <a:pt x="2022280" y="464246"/>
                  <a:pt x="2076004" y="582337"/>
                </a:cubicBezTo>
                <a:cubicBezTo>
                  <a:pt x="2133284" y="708345"/>
                  <a:pt x="2162369" y="850538"/>
                  <a:pt x="2162369" y="1005035"/>
                </a:cubicBezTo>
                <a:cubicBezTo>
                  <a:pt x="2162369" y="1168860"/>
                  <a:pt x="2131110" y="1334903"/>
                  <a:pt x="2069437" y="1498376"/>
                </a:cubicBezTo>
                <a:cubicBezTo>
                  <a:pt x="2009489" y="1657562"/>
                  <a:pt x="1921200" y="1809084"/>
                  <a:pt x="1814146" y="1936654"/>
                </a:cubicBezTo>
                <a:cubicBezTo>
                  <a:pt x="1705264" y="2066444"/>
                  <a:pt x="1581372" y="2168450"/>
                  <a:pt x="1446023" y="2239799"/>
                </a:cubicBezTo>
                <a:cubicBezTo>
                  <a:pt x="1307663" y="2312711"/>
                  <a:pt x="1163523" y="2349722"/>
                  <a:pt x="1017608" y="2349722"/>
                </a:cubicBezTo>
                <a:cubicBezTo>
                  <a:pt x="870655" y="2349722"/>
                  <a:pt x="784834" y="2290675"/>
                  <a:pt x="619809" y="2167794"/>
                </a:cubicBezTo>
                <a:cubicBezTo>
                  <a:pt x="580008" y="2138146"/>
                  <a:pt x="538826" y="2107488"/>
                  <a:pt x="493546" y="2076126"/>
                </a:cubicBezTo>
                <a:cubicBezTo>
                  <a:pt x="147595" y="1836463"/>
                  <a:pt x="0" y="1579204"/>
                  <a:pt x="0" y="1215956"/>
                </a:cubicBezTo>
                <a:cubicBezTo>
                  <a:pt x="0" y="977555"/>
                  <a:pt x="120238" y="802636"/>
                  <a:pt x="303632" y="562975"/>
                </a:cubicBezTo>
                <a:cubicBezTo>
                  <a:pt x="324124" y="536201"/>
                  <a:pt x="344370" y="509426"/>
                  <a:pt x="363924" y="483507"/>
                </a:cubicBezTo>
                <a:cubicBezTo>
                  <a:pt x="470040" y="343029"/>
                  <a:pt x="570281" y="210366"/>
                  <a:pt x="679113" y="122074"/>
                </a:cubicBezTo>
                <a:cubicBezTo>
                  <a:pt x="783155" y="37666"/>
                  <a:pt x="887542" y="0"/>
                  <a:pt x="1017608" y="0"/>
                </a:cubicBezTo>
                <a:close/>
              </a:path>
            </a:pathLst>
          </a:custGeom>
        </p:spPr>
      </p:pic>
      <p:pic>
        <p:nvPicPr>
          <p:cNvPr id="7" name="Picture 6" descr="A black background with white text&#10;&#10;Description automatically generated">
            <a:extLst>
              <a:ext uri="{FF2B5EF4-FFF2-40B4-BE49-F238E27FC236}">
                <a16:creationId xmlns:a16="http://schemas.microsoft.com/office/drawing/2014/main" id="{984517F2-0CA7-79E6-23BC-E780956F1FAB}"/>
              </a:ext>
            </a:extLst>
          </p:cNvPr>
          <p:cNvPicPr>
            <a:picLocks noChangeAspect="1"/>
          </p:cNvPicPr>
          <p:nvPr/>
        </p:nvPicPr>
        <p:blipFill>
          <a:blip r:embed="rId5"/>
          <a:stretch>
            <a:fillRect/>
          </a:stretch>
        </p:blipFill>
        <p:spPr>
          <a:xfrm>
            <a:off x="9999593" y="3384"/>
            <a:ext cx="2032553" cy="1108626"/>
          </a:xfrm>
          <a:prstGeom prst="rect">
            <a:avLst/>
          </a:prstGeom>
        </p:spPr>
      </p:pic>
      <p:pic>
        <p:nvPicPr>
          <p:cNvPr id="8" name="Picture 7" descr="A logo of a globe with a graduation cap&#10;&#10;Description automatically generated">
            <a:extLst>
              <a:ext uri="{FF2B5EF4-FFF2-40B4-BE49-F238E27FC236}">
                <a16:creationId xmlns:a16="http://schemas.microsoft.com/office/drawing/2014/main" id="{D318EF1F-C850-D5B0-2D1A-8ECBE6F19CFF}"/>
              </a:ext>
            </a:extLst>
          </p:cNvPr>
          <p:cNvPicPr>
            <a:picLocks noChangeAspect="1"/>
          </p:cNvPicPr>
          <p:nvPr/>
        </p:nvPicPr>
        <p:blipFill>
          <a:blip r:embed="rId6"/>
          <a:stretch>
            <a:fillRect/>
          </a:stretch>
        </p:blipFill>
        <p:spPr>
          <a:xfrm>
            <a:off x="-3037" y="-4900"/>
            <a:ext cx="1228965" cy="1133062"/>
          </a:xfrm>
          <a:prstGeom prst="rect">
            <a:avLst/>
          </a:prstGeom>
        </p:spPr>
      </p:pic>
    </p:spTree>
    <p:extLst>
      <p:ext uri="{BB962C8B-B14F-4D97-AF65-F5344CB8AC3E}">
        <p14:creationId xmlns:p14="http://schemas.microsoft.com/office/powerpoint/2010/main" val="3628649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0"/>
            <a:ext cx="4389120" cy="2208869"/>
          </a:xfrm>
        </p:spPr>
        <p:txBody>
          <a:bodyPr/>
          <a:lstStyle/>
          <a:p>
            <a:r>
              <a:rPr lang="en-US" sz="1800" b="1"/>
              <a:t>After selecting "Install Now," the Product Key Entry screen appears. To continue with the installation, you will now need to enter your Windows 10 license key here.</a:t>
            </a:r>
            <a:br>
              <a:rPr lang="en-US" sz="1800" b="1"/>
            </a:br>
            <a:endParaRPr lang="en-US" sz="3600" b="1"/>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18275" y="1482450"/>
            <a:ext cx="5195888" cy="3893099"/>
          </a:xfrm>
        </p:spPr>
      </p:pic>
      <p:sp>
        <p:nvSpPr>
          <p:cNvPr id="4" name="Text Placeholder 3"/>
          <p:cNvSpPr>
            <a:spLocks noGrp="1"/>
          </p:cNvSpPr>
          <p:nvPr>
            <p:ph type="body" sz="half" idx="2"/>
          </p:nvPr>
        </p:nvSpPr>
        <p:spPr>
          <a:xfrm>
            <a:off x="1024128" y="1972692"/>
            <a:ext cx="4389120" cy="3762294"/>
          </a:xfrm>
        </p:spPr>
        <p:txBody>
          <a:bodyPr>
            <a:noAutofit/>
          </a:bodyPr>
          <a:lstStyle/>
          <a:p>
            <a:r>
              <a:rPr lang="en-US" sz="1400" b="1"/>
              <a:t>Product Key Display:</a:t>
            </a:r>
          </a:p>
          <a:p>
            <a:r>
              <a:rPr lang="en-US" sz="1400" b="1"/>
              <a:t>Title: "Windows Activation"</a:t>
            </a:r>
          </a:p>
          <a:p>
            <a:r>
              <a:rPr lang="en-US" sz="1400" b="1"/>
              <a:t>Enter the 25-character product key (such as XXXXX-XXXXX-XXXXX-XXXXX-XXXXX) in the input field.</a:t>
            </a:r>
          </a:p>
          <a:p>
            <a:r>
              <a:rPr lang="en-US" sz="1400" b="1"/>
              <a:t>Choices:</a:t>
            </a:r>
          </a:p>
          <a:p>
            <a:r>
              <a:rPr lang="en-US" sz="1400" b="1"/>
              <a:t>Next: Click this to continue if you have already input the product key.</a:t>
            </a:r>
          </a:p>
          <a:p>
            <a:r>
              <a:rPr lang="en-US" sz="1400" b="1"/>
              <a:t>Skip: You can skip this step and activate Windows later if you do not currently have a product key by clicking "I do not have a product key."</a:t>
            </a:r>
          </a:p>
          <a:p>
            <a:r>
              <a:rPr lang="en-US" sz="1400" b="1"/>
              <a:t>You can still install and use Windows if you decide not to do this, but after the installation is finished, you will need to activate it.</a:t>
            </a:r>
          </a:p>
          <a:p>
            <a:endParaRPr lang="en-US" sz="1400" b="1"/>
          </a:p>
        </p:txBody>
      </p:sp>
    </p:spTree>
    <p:extLst>
      <p:ext uri="{BB962C8B-B14F-4D97-AF65-F5344CB8AC3E}">
        <p14:creationId xmlns:p14="http://schemas.microsoft.com/office/powerpoint/2010/main" val="1231508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5260" y="196771"/>
            <a:ext cx="4389120" cy="2208869"/>
          </a:xfrm>
        </p:spPr>
        <p:txBody>
          <a:bodyPr>
            <a:normAutofit fontScale="90000"/>
          </a:bodyPr>
          <a:lstStyle/>
          <a:p>
            <a:r>
              <a:rPr lang="en-US" sz="2400" b="1"/>
              <a:t>The License Terms Agreement screen appears after the Product Key screen. This is how it appears and what you should do:</a:t>
            </a:r>
            <a:br>
              <a:rPr lang="en-US" sz="2400" b="1"/>
            </a:br>
            <a:endParaRPr lang="en-US" b="1"/>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4875" y="1714191"/>
            <a:ext cx="5195888" cy="3867768"/>
          </a:xfrm>
        </p:spPr>
      </p:pic>
      <p:sp>
        <p:nvSpPr>
          <p:cNvPr id="4" name="Text Placeholder 3"/>
          <p:cNvSpPr>
            <a:spLocks noGrp="1"/>
          </p:cNvSpPr>
          <p:nvPr>
            <p:ph type="body" sz="half" idx="2"/>
          </p:nvPr>
        </p:nvSpPr>
        <p:spPr>
          <a:xfrm>
            <a:off x="785260" y="2107604"/>
            <a:ext cx="4389120" cy="3762294"/>
          </a:xfrm>
        </p:spPr>
        <p:txBody>
          <a:bodyPr>
            <a:normAutofit/>
          </a:bodyPr>
          <a:lstStyle/>
          <a:p>
            <a:r>
              <a:rPr lang="en-US" b="1"/>
              <a:t>Screen of License Terms:</a:t>
            </a:r>
          </a:p>
          <a:p>
            <a:r>
              <a:rPr lang="en-US" b="1"/>
              <a:t>Title: "License terms and applicable notices"</a:t>
            </a:r>
          </a:p>
          <a:p>
            <a:r>
              <a:rPr lang="en-US" b="1"/>
              <a:t>Content: A comprehensive summary of Microsoft's licensing agreements for Windows 10.</a:t>
            </a:r>
          </a:p>
          <a:p>
            <a:r>
              <a:rPr lang="en-US" b="1"/>
              <a:t>Take Actions:</a:t>
            </a:r>
          </a:p>
          <a:p>
            <a:r>
              <a:rPr lang="en-US" b="1"/>
              <a:t>Check this box To accept the terms, you have to click the box next to "I accept the licensing terms."</a:t>
            </a:r>
          </a:p>
          <a:p>
            <a:r>
              <a:rPr lang="en-US" b="1"/>
              <a:t>Next Button: To continue with the installation, click "Next."</a:t>
            </a:r>
          </a:p>
          <a:p>
            <a:r>
              <a:rPr lang="en-US" b="1"/>
              <a:t>Before moving further with the installation procedure, this screen makes sure that you accept the conditions of use for the product.</a:t>
            </a:r>
          </a:p>
          <a:p>
            <a:endParaRPr lang="en-US" b="1"/>
          </a:p>
        </p:txBody>
      </p:sp>
    </p:spTree>
    <p:extLst>
      <p:ext uri="{BB962C8B-B14F-4D97-AF65-F5344CB8AC3E}">
        <p14:creationId xmlns:p14="http://schemas.microsoft.com/office/powerpoint/2010/main" val="3323123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2718" y="540931"/>
            <a:ext cx="4588789" cy="2073958"/>
          </a:xfrm>
        </p:spPr>
        <p:txBody>
          <a:bodyPr/>
          <a:lstStyle/>
          <a:p>
            <a:r>
              <a:rPr lang="en-US" sz="2000" b="1"/>
              <a:t>The page that asks "Which sort of installation do you want?" follows the License Terms Agreement. Here, you can choose the kind of installation you want to carry out:</a:t>
            </a:r>
            <a:br>
              <a:rPr lang="en-US" sz="2000" b="1"/>
            </a:br>
            <a:endParaRPr lang="en-US" b="1"/>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68832" y="1003596"/>
            <a:ext cx="6172200" cy="5245272"/>
          </a:xfrm>
          <a:prstGeom prst="rect">
            <a:avLst/>
          </a:prstGeom>
          <a:ln>
            <a:noFill/>
          </a:ln>
          <a:effectLst>
            <a:outerShdw blurRad="292100" dist="139700" dir="2700000" algn="tl" rotWithShape="0">
              <a:srgbClr val="333333">
                <a:alpha val="65000"/>
              </a:srgbClr>
            </a:outerShdw>
          </a:effectLst>
        </p:spPr>
      </p:pic>
      <p:sp>
        <p:nvSpPr>
          <p:cNvPr id="4" name="Text Placeholder 3"/>
          <p:cNvSpPr>
            <a:spLocks noGrp="1"/>
          </p:cNvSpPr>
          <p:nvPr>
            <p:ph type="body" sz="half" idx="2"/>
          </p:nvPr>
        </p:nvSpPr>
        <p:spPr>
          <a:xfrm>
            <a:off x="732718" y="2118929"/>
            <a:ext cx="5121839" cy="3922108"/>
          </a:xfrm>
        </p:spPr>
        <p:txBody>
          <a:bodyPr>
            <a:noAutofit/>
          </a:bodyPr>
          <a:lstStyle/>
          <a:p>
            <a:r>
              <a:rPr lang="en-US" b="1"/>
              <a:t>Screen Installation Type:</a:t>
            </a:r>
          </a:p>
          <a:p>
            <a:r>
              <a:rPr lang="en-US" b="1"/>
              <a:t>"Which type of installation do you want?" is the title.</a:t>
            </a:r>
          </a:p>
          <a:p>
            <a:r>
              <a:rPr lang="en-US" b="1"/>
              <a:t>Two Choices:</a:t>
            </a:r>
          </a:p>
          <a:p>
            <a:r>
              <a:rPr lang="en-US" b="1"/>
              <a:t>Upgrade: Preserve your data, preferences, and programs (this option is used when upgrading from a previous Windows version).</a:t>
            </a:r>
          </a:p>
          <a:p>
            <a:r>
              <a:rPr lang="en-US" b="1"/>
              <a:t>Custom: Install Windows just (this will install a brand-new copy of Windows and wipe your drive clean).</a:t>
            </a:r>
          </a:p>
          <a:p>
            <a:r>
              <a:rPr lang="en-US" b="1"/>
              <a:t>Suggested Use: Select the Custom option if you are replacing an old system or installing something new.</a:t>
            </a:r>
          </a:p>
          <a:p>
            <a:r>
              <a:rPr lang="en-US" b="1"/>
              <a:t>You can decide in this stage whether to perform a clean install or an upgrade.</a:t>
            </a:r>
          </a:p>
          <a:p>
            <a:endParaRPr lang="en-US" b="1"/>
          </a:p>
        </p:txBody>
      </p:sp>
    </p:spTree>
    <p:extLst>
      <p:ext uri="{BB962C8B-B14F-4D97-AF65-F5344CB8AC3E}">
        <p14:creationId xmlns:p14="http://schemas.microsoft.com/office/powerpoint/2010/main" val="4233060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4442" y="421447"/>
            <a:ext cx="4389120" cy="1737360"/>
          </a:xfrm>
        </p:spPr>
        <p:txBody>
          <a:bodyPr>
            <a:normAutofit fontScale="90000"/>
          </a:bodyPr>
          <a:lstStyle/>
          <a:p>
            <a:r>
              <a:rPr lang="en-US" sz="2400" b="1"/>
              <a:t>After choosing an installation type, the Disk Partitioning screen appears. The following information pertains to this step:</a:t>
            </a:r>
            <a:br>
              <a:rPr lang="en-US" sz="2400" b="1"/>
            </a:br>
            <a:endParaRPr lang="en-US" b="1"/>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10552" y="1292820"/>
            <a:ext cx="5195888" cy="3888045"/>
          </a:xfrm>
          <a:prstGeom prst="rect">
            <a:avLst/>
          </a:prstGeom>
          <a:ln>
            <a:noFill/>
          </a:ln>
          <a:effectLst>
            <a:outerShdw blurRad="292100" dist="139700" dir="2700000" algn="tl" rotWithShape="0">
              <a:srgbClr val="333333">
                <a:alpha val="65000"/>
              </a:srgbClr>
            </a:outerShdw>
          </a:effectLst>
        </p:spPr>
      </p:pic>
      <p:sp>
        <p:nvSpPr>
          <p:cNvPr id="4" name="Text Placeholder 3"/>
          <p:cNvSpPr>
            <a:spLocks noGrp="1"/>
          </p:cNvSpPr>
          <p:nvPr>
            <p:ph type="body" sz="half" idx="2"/>
          </p:nvPr>
        </p:nvSpPr>
        <p:spPr>
          <a:xfrm>
            <a:off x="544442" y="1844986"/>
            <a:ext cx="5078667" cy="4340902"/>
          </a:xfrm>
        </p:spPr>
        <p:txBody>
          <a:bodyPr>
            <a:noAutofit/>
          </a:bodyPr>
          <a:lstStyle/>
          <a:p>
            <a:r>
              <a:rPr lang="en-US" b="1"/>
              <a:t>Disc Partitioning Display:</a:t>
            </a:r>
          </a:p>
          <a:p>
            <a:r>
              <a:rPr lang="en-US" b="1"/>
              <a:t>Title: "Where would you like Windows installed?"</a:t>
            </a:r>
          </a:p>
          <a:p>
            <a:r>
              <a:rPr lang="en-US" b="1"/>
              <a:t>Content: A list of your computer's identified drives and partitions.</a:t>
            </a:r>
          </a:p>
          <a:p>
            <a:r>
              <a:rPr lang="en-US" b="1"/>
              <a:t>Choices to add, remove, or format partitions.</a:t>
            </a:r>
          </a:p>
          <a:p>
            <a:r>
              <a:rPr lang="en-US" b="1"/>
              <a:t>Steps taken:</a:t>
            </a:r>
          </a:p>
          <a:p>
            <a:r>
              <a:rPr lang="en-US" b="1"/>
              <a:t>Choose Drive: Select the drive or partition that you wish to use for Windows installation.</a:t>
            </a:r>
          </a:p>
          <a:p>
            <a:r>
              <a:rPr lang="en-US" b="1"/>
              <a:t>Format/Partition Options: Use the New button to create a new partition or format an existing one if necessary.</a:t>
            </a:r>
          </a:p>
          <a:p>
            <a:r>
              <a:rPr lang="en-US" b="1"/>
              <a:t>Note: Use caution while adjusting the partitioning choices because any data on a drive that is deleted or formatted will also be lost.</a:t>
            </a:r>
          </a:p>
          <a:p>
            <a:r>
              <a:rPr lang="en-US" b="1"/>
              <a:t>After deciding on the preferred partition, click Next to start the installation.</a:t>
            </a:r>
          </a:p>
          <a:p>
            <a:endParaRPr lang="en-US" b="1"/>
          </a:p>
        </p:txBody>
      </p:sp>
    </p:spTree>
    <p:extLst>
      <p:ext uri="{BB962C8B-B14F-4D97-AF65-F5344CB8AC3E}">
        <p14:creationId xmlns:p14="http://schemas.microsoft.com/office/powerpoint/2010/main" val="1158184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7785" y="846262"/>
            <a:ext cx="4389120" cy="1737360"/>
          </a:xfrm>
        </p:spPr>
        <p:txBody>
          <a:bodyPr>
            <a:normAutofit fontScale="90000"/>
          </a:bodyPr>
          <a:lstStyle/>
          <a:p>
            <a:r>
              <a:rPr lang="en-US" sz="2400" b="1"/>
              <a:t>Installing Windows 10 and Copying Files</a:t>
            </a:r>
            <a:br>
              <a:rPr lang="en-US" sz="2400" b="1"/>
            </a:br>
            <a:r>
              <a:rPr lang="en-US" sz="2400" b="1"/>
              <a:t>Several crucial actions happen at this stage of the Windows 10 installation process:</a:t>
            </a:r>
            <a:br>
              <a:rPr lang="en-US" sz="2400" b="1"/>
            </a:br>
            <a:endParaRPr lang="en-US" sz="3600" b="1"/>
          </a:p>
        </p:txBody>
      </p:sp>
      <p:pic>
        <p:nvPicPr>
          <p:cNvPr id="7" name="Content Placeholder 6" descr="A screenshot of a computer&#10;&#10;Description automatically generated"/>
          <p:cNvPicPr>
            <a:picLocks noGrp="1" noChangeAspect="1"/>
          </p:cNvPicPr>
          <p:nvPr>
            <p:ph idx="1"/>
          </p:nvPr>
        </p:nvPicPr>
        <p:blipFill>
          <a:blip r:embed="rId2"/>
          <a:stretch>
            <a:fillRect/>
          </a:stretch>
        </p:blipFill>
        <p:spPr>
          <a:xfrm>
            <a:off x="4784725" y="1782312"/>
            <a:ext cx="5195888" cy="3902976"/>
          </a:xfrm>
        </p:spPr>
      </p:pic>
      <p:sp>
        <p:nvSpPr>
          <p:cNvPr id="4" name="Text Placeholder 3"/>
          <p:cNvSpPr>
            <a:spLocks noGrp="1"/>
          </p:cNvSpPr>
          <p:nvPr>
            <p:ph type="body" sz="half" idx="2"/>
          </p:nvPr>
        </p:nvSpPr>
        <p:spPr>
          <a:xfrm>
            <a:off x="611346" y="2328789"/>
            <a:ext cx="3932237" cy="3811588"/>
          </a:xfrm>
        </p:spPr>
        <p:txBody>
          <a:bodyPr>
            <a:noAutofit/>
          </a:bodyPr>
          <a:lstStyle/>
          <a:p>
            <a:r>
              <a:rPr lang="en-US" sz="1400" b="1"/>
              <a:t>Copying files:</a:t>
            </a:r>
          </a:p>
          <a:p>
            <a:r>
              <a:rPr lang="en-US" sz="1400" b="1"/>
              <a:t>The setup procedure starts copying the required files to the hard disk of your computer from the installation media (a USB drive or DVD). This covers fundamental Windows files and system parts.</a:t>
            </a:r>
          </a:p>
          <a:p>
            <a:r>
              <a:rPr lang="en-US" sz="1400" b="1"/>
              <a:t>Installation Status:</a:t>
            </a:r>
          </a:p>
          <a:p>
            <a:r>
              <a:rPr lang="en-US" sz="1400" b="1"/>
              <a:t>A progress indicator showing the amount of installation finished will be visible to you. Depending on your hardware, especially if you are using a solid-state drive (SSD), which speeds up the process, this step could take a few minutes to half an hour.</a:t>
            </a:r>
          </a:p>
          <a:p>
            <a:r>
              <a:rPr lang="en-US" sz="1400" b="1"/>
              <a:t>Looking for Updates:</a:t>
            </a:r>
          </a:p>
          <a:p>
            <a:r>
              <a:rPr lang="en-US" sz="1400" b="1"/>
              <a:t>The installation procedure will look for and download any updates that are available if your machine is online.</a:t>
            </a:r>
          </a:p>
        </p:txBody>
      </p:sp>
    </p:spTree>
    <p:extLst>
      <p:ext uri="{BB962C8B-B14F-4D97-AF65-F5344CB8AC3E}">
        <p14:creationId xmlns:p14="http://schemas.microsoft.com/office/powerpoint/2010/main" val="2640535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47883" y="803460"/>
            <a:ext cx="6172200" cy="4600435"/>
          </a:xfrm>
          <a:prstGeom prst="rect">
            <a:avLst/>
          </a:prstGeom>
          <a:ln>
            <a:noFill/>
          </a:ln>
          <a:effectLst>
            <a:outerShdw blurRad="292100" dist="139700" dir="2700000" algn="tl" rotWithShape="0">
              <a:srgbClr val="333333">
                <a:alpha val="65000"/>
              </a:srgbClr>
            </a:outerShdw>
          </a:effectLst>
        </p:spPr>
      </p:pic>
      <p:sp>
        <p:nvSpPr>
          <p:cNvPr id="4" name="Text Placeholder 3"/>
          <p:cNvSpPr>
            <a:spLocks noGrp="1"/>
          </p:cNvSpPr>
          <p:nvPr>
            <p:ph type="body" sz="half" idx="2"/>
          </p:nvPr>
        </p:nvSpPr>
        <p:spPr>
          <a:xfrm>
            <a:off x="919197" y="803460"/>
            <a:ext cx="4389120" cy="5372488"/>
          </a:xfrm>
        </p:spPr>
        <p:txBody>
          <a:bodyPr>
            <a:normAutofit/>
          </a:bodyPr>
          <a:lstStyle/>
          <a:p>
            <a:r>
              <a:rPr lang="en-US" sz="3200" b="1"/>
              <a:t>Windows 10 Installation: Initial Configuration</a:t>
            </a:r>
          </a:p>
          <a:p>
            <a:r>
              <a:rPr lang="en-US" sz="3200" b="1"/>
              <a:t>Once the installation process is finished and your computer restarts, you will be able to access the initial settings screen. This is </a:t>
            </a:r>
          </a:p>
          <a:p>
            <a:endParaRPr lang="en-US" sz="3200" b="1"/>
          </a:p>
        </p:txBody>
      </p:sp>
    </p:spTree>
    <p:extLst>
      <p:ext uri="{BB962C8B-B14F-4D97-AF65-F5344CB8AC3E}">
        <p14:creationId xmlns:p14="http://schemas.microsoft.com/office/powerpoint/2010/main" val="466479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4875" y="1716112"/>
            <a:ext cx="5195888" cy="3882975"/>
          </a:xfrm>
          <a:prstGeom prst="rect">
            <a:avLst/>
          </a:prstGeom>
          <a:ln>
            <a:noFill/>
          </a:ln>
          <a:effectLst>
            <a:outerShdw blurRad="292100" dist="139700" dir="2700000" algn="tl" rotWithShape="0">
              <a:srgbClr val="333333">
                <a:alpha val="65000"/>
              </a:srgbClr>
            </a:outerShdw>
          </a:effectLst>
        </p:spPr>
      </p:pic>
      <p:sp>
        <p:nvSpPr>
          <p:cNvPr id="4" name="Text Placeholder 3"/>
          <p:cNvSpPr>
            <a:spLocks noGrp="1"/>
          </p:cNvSpPr>
          <p:nvPr>
            <p:ph type="body" sz="half" idx="2"/>
          </p:nvPr>
        </p:nvSpPr>
        <p:spPr>
          <a:xfrm>
            <a:off x="1039118" y="1139253"/>
            <a:ext cx="4432291" cy="4787020"/>
          </a:xfrm>
        </p:spPr>
        <p:txBody>
          <a:bodyPr>
            <a:normAutofit fontScale="92500"/>
          </a:bodyPr>
          <a:lstStyle/>
          <a:p>
            <a:r>
              <a:rPr lang="en-US" sz="4000" b="1"/>
              <a:t>Region Selection:</a:t>
            </a:r>
          </a:p>
          <a:p>
            <a:r>
              <a:rPr lang="en-US" sz="4000"/>
              <a:t>You will be prompted to select your region or country, helping to set local preferences.</a:t>
            </a:r>
          </a:p>
          <a:p>
            <a:endParaRPr lang="en-US" sz="4000"/>
          </a:p>
        </p:txBody>
      </p:sp>
    </p:spTree>
    <p:extLst>
      <p:ext uri="{BB962C8B-B14F-4D97-AF65-F5344CB8AC3E}">
        <p14:creationId xmlns:p14="http://schemas.microsoft.com/office/powerpoint/2010/main" val="1167875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84725" y="1789795"/>
            <a:ext cx="5195888" cy="3888010"/>
          </a:xfrm>
        </p:spPr>
      </p:pic>
      <p:sp>
        <p:nvSpPr>
          <p:cNvPr id="4" name="Text Placeholder 3"/>
          <p:cNvSpPr>
            <a:spLocks noGrp="1"/>
          </p:cNvSpPr>
          <p:nvPr>
            <p:ph type="body" sz="half" idx="2"/>
          </p:nvPr>
        </p:nvSpPr>
        <p:spPr>
          <a:xfrm>
            <a:off x="814265" y="1008790"/>
            <a:ext cx="4537223" cy="4811843"/>
          </a:xfrm>
        </p:spPr>
        <p:txBody>
          <a:bodyPr>
            <a:normAutofit fontScale="92500" lnSpcReduction="10000"/>
          </a:bodyPr>
          <a:lstStyle/>
          <a:p>
            <a:r>
              <a:rPr lang="en-US" sz="3600" b="1"/>
              <a:t>Keyboard Layout:</a:t>
            </a:r>
            <a:endParaRPr lang="en-US" sz="3600"/>
          </a:p>
          <a:p>
            <a:r>
              <a:rPr lang="en-US" sz="3600"/>
              <a:t>Confirm your keyboard layout. Windows usually suggests a default layout based on your region, but you can choose an alternative if needed.</a:t>
            </a:r>
          </a:p>
          <a:p>
            <a:endParaRPr lang="en-US" sz="3600"/>
          </a:p>
        </p:txBody>
      </p:sp>
    </p:spTree>
    <p:extLst>
      <p:ext uri="{BB962C8B-B14F-4D97-AF65-F5344CB8AC3E}">
        <p14:creationId xmlns:p14="http://schemas.microsoft.com/office/powerpoint/2010/main" val="3855004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27725" y="1646265"/>
            <a:ext cx="5195888" cy="3889319"/>
          </a:xfrm>
          <a:prstGeom prst="rect">
            <a:avLst/>
          </a:prstGeom>
          <a:ln>
            <a:noFill/>
          </a:ln>
          <a:effectLst>
            <a:outerShdw blurRad="292100" dist="139700" dir="2700000" algn="tl" rotWithShape="0">
              <a:srgbClr val="333333">
                <a:alpha val="65000"/>
              </a:srgbClr>
            </a:outerShdw>
          </a:effectLst>
        </p:spPr>
      </p:pic>
      <p:sp>
        <p:nvSpPr>
          <p:cNvPr id="4" name="Text Placeholder 3"/>
          <p:cNvSpPr>
            <a:spLocks noGrp="1"/>
          </p:cNvSpPr>
          <p:nvPr>
            <p:ph type="body" sz="half" idx="2"/>
          </p:nvPr>
        </p:nvSpPr>
        <p:spPr>
          <a:xfrm>
            <a:off x="854439" y="1124538"/>
            <a:ext cx="4886794" cy="4406831"/>
          </a:xfrm>
        </p:spPr>
        <p:txBody>
          <a:bodyPr>
            <a:noAutofit/>
          </a:bodyPr>
          <a:lstStyle/>
          <a:p>
            <a:r>
              <a:rPr lang="en-US" sz="3200" b="1"/>
              <a:t>Sign-in with a Microsoft account:</a:t>
            </a:r>
          </a:p>
          <a:p>
            <a:r>
              <a:rPr lang="en-US" sz="3200"/>
              <a:t>To use services like </a:t>
            </a:r>
            <a:r>
              <a:rPr lang="en-US" sz="3200" err="1"/>
              <a:t>OneDrive</a:t>
            </a:r>
            <a:r>
              <a:rPr lang="en-US" sz="3200"/>
              <a:t> and the Microsoft Store, log in using your Microsoft account. If you would rather, you can also decide to make a local account.</a:t>
            </a:r>
          </a:p>
          <a:p>
            <a:endParaRPr lang="en-US" sz="3200" b="1"/>
          </a:p>
          <a:p>
            <a:endParaRPr lang="en-US" sz="3200" b="1"/>
          </a:p>
          <a:p>
            <a:endParaRPr lang="en-US" sz="3200" b="1"/>
          </a:p>
        </p:txBody>
      </p:sp>
    </p:spTree>
    <p:extLst>
      <p:ext uri="{BB962C8B-B14F-4D97-AF65-F5344CB8AC3E}">
        <p14:creationId xmlns:p14="http://schemas.microsoft.com/office/powerpoint/2010/main" val="27524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65825" y="1718684"/>
            <a:ext cx="5195888" cy="3877832"/>
          </a:xfrm>
          <a:prstGeom prst="rect">
            <a:avLst/>
          </a:prstGeom>
          <a:ln>
            <a:noFill/>
          </a:ln>
          <a:effectLst>
            <a:outerShdw blurRad="292100" dist="139700" dir="2700000" algn="tl" rotWithShape="0">
              <a:srgbClr val="333333">
                <a:alpha val="65000"/>
              </a:srgbClr>
            </a:outerShdw>
          </a:effectLst>
        </p:spPr>
      </p:pic>
      <p:sp>
        <p:nvSpPr>
          <p:cNvPr id="4" name="Text Placeholder 3"/>
          <p:cNvSpPr>
            <a:spLocks noGrp="1"/>
          </p:cNvSpPr>
          <p:nvPr>
            <p:ph type="body" sz="half" idx="2"/>
          </p:nvPr>
        </p:nvSpPr>
        <p:spPr>
          <a:xfrm>
            <a:off x="1069098" y="0"/>
            <a:ext cx="3937617" cy="5756223"/>
          </a:xfrm>
        </p:spPr>
        <p:txBody>
          <a:bodyPr>
            <a:normAutofit fontScale="92500"/>
          </a:bodyPr>
          <a:lstStyle/>
          <a:p>
            <a:endParaRPr lang="en-US" sz="3200" b="1"/>
          </a:p>
          <a:p>
            <a:endParaRPr lang="en-US" sz="3200" b="1"/>
          </a:p>
          <a:p>
            <a:r>
              <a:rPr lang="en-US" sz="3200" b="1"/>
              <a:t>Configuring Privacy:</a:t>
            </a:r>
          </a:p>
          <a:p>
            <a:endParaRPr lang="en-US"/>
          </a:p>
          <a:p>
            <a:r>
              <a:rPr lang="en-US" sz="2800"/>
              <a:t>Windows will provide you a number of privacy options. You have the option of deciding which data, including location data and diagnostic data, to share with Microsoft.</a:t>
            </a:r>
          </a:p>
          <a:p>
            <a:endParaRPr lang="en-US"/>
          </a:p>
        </p:txBody>
      </p:sp>
    </p:spTree>
    <p:extLst>
      <p:ext uri="{BB962C8B-B14F-4D97-AF65-F5344CB8AC3E}">
        <p14:creationId xmlns:p14="http://schemas.microsoft.com/office/powerpoint/2010/main" val="1332933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8000FC-587D-D257-6A62-E24F441DE03D}"/>
              </a:ext>
            </a:extLst>
          </p:cNvPr>
          <p:cNvSpPr txBox="1"/>
          <p:nvPr/>
        </p:nvSpPr>
        <p:spPr>
          <a:xfrm>
            <a:off x="1718153" y="471943"/>
            <a:ext cx="874734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rgbClr val="FFFFFF"/>
                </a:solidFill>
              </a:rPr>
              <a:t>Google Technical Support</a:t>
            </a:r>
            <a:endParaRPr lang="en-US"/>
          </a:p>
        </p:txBody>
      </p:sp>
      <p:sp>
        <p:nvSpPr>
          <p:cNvPr id="4" name="TextBox 3">
            <a:extLst>
              <a:ext uri="{FF2B5EF4-FFF2-40B4-BE49-F238E27FC236}">
                <a16:creationId xmlns:a16="http://schemas.microsoft.com/office/drawing/2014/main" id="{ADB57794-9FF9-916C-F483-3C25CE27F044}"/>
              </a:ext>
            </a:extLst>
          </p:cNvPr>
          <p:cNvSpPr txBox="1"/>
          <p:nvPr/>
        </p:nvSpPr>
        <p:spPr>
          <a:xfrm>
            <a:off x="5514342" y="3719495"/>
            <a:ext cx="6108568" cy="2308324"/>
          </a:xfrm>
          <a:prstGeom prst="rect">
            <a:avLst/>
          </a:prstGeom>
          <a:noFill/>
        </p:spPr>
        <p:txBody>
          <a:bodyPr wrap="square">
            <a:spAutoFit/>
          </a:bodyPr>
          <a:lstStyle/>
          <a:p>
            <a:r>
              <a:rPr lang="en-US" b="1"/>
              <a:t>Description:</a:t>
            </a:r>
            <a:br>
              <a:rPr lang="en-US"/>
            </a:br>
            <a:r>
              <a:rPr lang="en-US"/>
              <a:t>This project involves installing and configuring various operating systems—including Windows, Linux, and macOS—on either virtual machines or physical hardware. Key tasks will include setting up user accounts, installing essential software, configuring security settings, and establishing network connections. Each student will document their process and create a comprehensive user guide.</a:t>
            </a:r>
          </a:p>
        </p:txBody>
      </p:sp>
      <p:sp>
        <p:nvSpPr>
          <p:cNvPr id="6" name="TextBox 5">
            <a:extLst>
              <a:ext uri="{FF2B5EF4-FFF2-40B4-BE49-F238E27FC236}">
                <a16:creationId xmlns:a16="http://schemas.microsoft.com/office/drawing/2014/main" id="{1FC17B03-5C32-84FF-CB2D-06A9AF60DBAC}"/>
              </a:ext>
            </a:extLst>
          </p:cNvPr>
          <p:cNvSpPr txBox="1"/>
          <p:nvPr/>
        </p:nvSpPr>
        <p:spPr>
          <a:xfrm>
            <a:off x="744718" y="3819889"/>
            <a:ext cx="6108568" cy="2031325"/>
          </a:xfrm>
          <a:prstGeom prst="rect">
            <a:avLst/>
          </a:prstGeom>
          <a:noFill/>
        </p:spPr>
        <p:txBody>
          <a:bodyPr wrap="square">
            <a:spAutoFit/>
          </a:bodyPr>
          <a:lstStyle/>
          <a:p>
            <a:r>
              <a:rPr lang="en-US" b="1"/>
              <a:t>Skills Covered:</a:t>
            </a:r>
            <a:endParaRPr lang="en-US"/>
          </a:p>
          <a:p>
            <a:pPr>
              <a:buFont typeface="Arial" panose="020B0604020202020204" pitchFamily="34" charset="0"/>
              <a:buChar char="•"/>
            </a:pPr>
            <a:r>
              <a:rPr lang="en-US"/>
              <a:t>Operating systems</a:t>
            </a:r>
          </a:p>
          <a:p>
            <a:pPr>
              <a:buFont typeface="Arial" panose="020B0604020202020204" pitchFamily="34" charset="0"/>
              <a:buChar char="•"/>
            </a:pPr>
            <a:r>
              <a:rPr lang="en-US"/>
              <a:t>System installation</a:t>
            </a:r>
          </a:p>
          <a:p>
            <a:pPr>
              <a:buFont typeface="Arial" panose="020B0604020202020204" pitchFamily="34" charset="0"/>
              <a:buChar char="•"/>
            </a:pPr>
            <a:r>
              <a:rPr lang="en-US"/>
              <a:t>User account management</a:t>
            </a:r>
          </a:p>
          <a:p>
            <a:pPr>
              <a:buFont typeface="Arial" panose="020B0604020202020204" pitchFamily="34" charset="0"/>
              <a:buChar char="•"/>
            </a:pPr>
            <a:r>
              <a:rPr lang="en-US"/>
              <a:t>Software installation</a:t>
            </a:r>
          </a:p>
          <a:p>
            <a:pPr>
              <a:buFont typeface="Arial" panose="020B0604020202020204" pitchFamily="34" charset="0"/>
              <a:buChar char="•"/>
            </a:pPr>
            <a:r>
              <a:rPr lang="en-US"/>
              <a:t>Security configuration</a:t>
            </a:r>
          </a:p>
          <a:p>
            <a:pPr>
              <a:buFont typeface="Arial" panose="020B0604020202020204" pitchFamily="34" charset="0"/>
              <a:buChar char="•"/>
            </a:pPr>
            <a:r>
              <a:rPr lang="en-US"/>
              <a:t>Documentation practices</a:t>
            </a:r>
          </a:p>
        </p:txBody>
      </p:sp>
      <p:sp>
        <p:nvSpPr>
          <p:cNvPr id="10" name="TextBox 9">
            <a:extLst>
              <a:ext uri="{FF2B5EF4-FFF2-40B4-BE49-F238E27FC236}">
                <a16:creationId xmlns:a16="http://schemas.microsoft.com/office/drawing/2014/main" id="{860EEE4E-3933-2285-59E7-362EEFAE4556}"/>
              </a:ext>
            </a:extLst>
          </p:cNvPr>
          <p:cNvSpPr txBox="1"/>
          <p:nvPr/>
        </p:nvSpPr>
        <p:spPr>
          <a:xfrm>
            <a:off x="849146" y="1859689"/>
            <a:ext cx="6108568" cy="923330"/>
          </a:xfrm>
          <a:prstGeom prst="rect">
            <a:avLst/>
          </a:prstGeom>
          <a:noFill/>
        </p:spPr>
        <p:txBody>
          <a:bodyPr wrap="square">
            <a:spAutoFit/>
          </a:bodyPr>
          <a:lstStyle/>
          <a:p>
            <a:r>
              <a:rPr lang="en-US" b="1"/>
              <a:t>Objective:</a:t>
            </a:r>
            <a:br>
              <a:rPr lang="en-US"/>
            </a:br>
            <a:r>
              <a:rPr lang="en-US"/>
              <a:t>Gain proficiency in multiple operating systems through hands-on installation and configuration.</a:t>
            </a:r>
          </a:p>
        </p:txBody>
      </p:sp>
      <p:sp>
        <p:nvSpPr>
          <p:cNvPr id="14" name="TextBox 13">
            <a:extLst>
              <a:ext uri="{FF2B5EF4-FFF2-40B4-BE49-F238E27FC236}">
                <a16:creationId xmlns:a16="http://schemas.microsoft.com/office/drawing/2014/main" id="{ED439844-F001-F4D3-6104-5BFAFD459413}"/>
              </a:ext>
            </a:extLst>
          </p:cNvPr>
          <p:cNvSpPr txBox="1"/>
          <p:nvPr/>
        </p:nvSpPr>
        <p:spPr>
          <a:xfrm>
            <a:off x="3046626" y="1114412"/>
            <a:ext cx="6108568" cy="400110"/>
          </a:xfrm>
          <a:prstGeom prst="rect">
            <a:avLst/>
          </a:prstGeom>
          <a:noFill/>
        </p:spPr>
        <p:txBody>
          <a:bodyPr wrap="square">
            <a:spAutoFit/>
          </a:bodyPr>
          <a:lstStyle/>
          <a:p>
            <a:r>
              <a:rPr lang="en-US" sz="2000"/>
              <a:t>Operating System Installation and Configuration</a:t>
            </a:r>
          </a:p>
        </p:txBody>
      </p:sp>
      <p:pic>
        <p:nvPicPr>
          <p:cNvPr id="5" name="Picture 4" descr="A blue square with white text&#10;&#10;Description automatically generated">
            <a:extLst>
              <a:ext uri="{FF2B5EF4-FFF2-40B4-BE49-F238E27FC236}">
                <a16:creationId xmlns:a16="http://schemas.microsoft.com/office/drawing/2014/main" id="{E614D67B-A62C-9BCA-F592-AD2B9F90CA92}"/>
              </a:ext>
            </a:extLst>
          </p:cNvPr>
          <p:cNvPicPr>
            <a:picLocks noChangeAspect="1"/>
          </p:cNvPicPr>
          <p:nvPr/>
        </p:nvPicPr>
        <p:blipFill>
          <a:blip r:embed="rId2"/>
          <a:srcRect l="5555" r="397" b="30608"/>
          <a:stretch/>
        </p:blipFill>
        <p:spPr>
          <a:xfrm>
            <a:off x="9343746" y="1117218"/>
            <a:ext cx="2260916" cy="1668171"/>
          </a:xfrm>
          <a:custGeom>
            <a:avLst/>
            <a:gdLst/>
            <a:ahLst/>
            <a:cxnLst/>
            <a:rect l="l" t="t" r="r" b="b"/>
            <a:pathLst>
              <a:path w="2162369" h="2349722">
                <a:moveTo>
                  <a:pt x="1017608" y="0"/>
                </a:moveTo>
                <a:cubicBezTo>
                  <a:pt x="1343611" y="0"/>
                  <a:pt x="1636726" y="97316"/>
                  <a:pt x="1842983" y="274051"/>
                </a:cubicBezTo>
                <a:cubicBezTo>
                  <a:pt x="1943865" y="360525"/>
                  <a:pt x="2022280" y="464246"/>
                  <a:pt x="2076004" y="582337"/>
                </a:cubicBezTo>
                <a:cubicBezTo>
                  <a:pt x="2133284" y="708345"/>
                  <a:pt x="2162369" y="850538"/>
                  <a:pt x="2162369" y="1005035"/>
                </a:cubicBezTo>
                <a:cubicBezTo>
                  <a:pt x="2162369" y="1168860"/>
                  <a:pt x="2131110" y="1334903"/>
                  <a:pt x="2069437" y="1498376"/>
                </a:cubicBezTo>
                <a:cubicBezTo>
                  <a:pt x="2009489" y="1657562"/>
                  <a:pt x="1921200" y="1809084"/>
                  <a:pt x="1814146" y="1936654"/>
                </a:cubicBezTo>
                <a:cubicBezTo>
                  <a:pt x="1705264" y="2066444"/>
                  <a:pt x="1581372" y="2168450"/>
                  <a:pt x="1446023" y="2239799"/>
                </a:cubicBezTo>
                <a:cubicBezTo>
                  <a:pt x="1307663" y="2312711"/>
                  <a:pt x="1163523" y="2349722"/>
                  <a:pt x="1017608" y="2349722"/>
                </a:cubicBezTo>
                <a:cubicBezTo>
                  <a:pt x="870655" y="2349722"/>
                  <a:pt x="784834" y="2290675"/>
                  <a:pt x="619809" y="2167794"/>
                </a:cubicBezTo>
                <a:cubicBezTo>
                  <a:pt x="580008" y="2138146"/>
                  <a:pt x="538826" y="2107488"/>
                  <a:pt x="493546" y="2076126"/>
                </a:cubicBezTo>
                <a:cubicBezTo>
                  <a:pt x="147595" y="1836463"/>
                  <a:pt x="0" y="1579204"/>
                  <a:pt x="0" y="1215956"/>
                </a:cubicBezTo>
                <a:cubicBezTo>
                  <a:pt x="0" y="977555"/>
                  <a:pt x="120238" y="802636"/>
                  <a:pt x="303632" y="562975"/>
                </a:cubicBezTo>
                <a:cubicBezTo>
                  <a:pt x="324124" y="536201"/>
                  <a:pt x="344370" y="509426"/>
                  <a:pt x="363924" y="483507"/>
                </a:cubicBezTo>
                <a:cubicBezTo>
                  <a:pt x="470040" y="343029"/>
                  <a:pt x="570281" y="210366"/>
                  <a:pt x="679113" y="122074"/>
                </a:cubicBezTo>
                <a:cubicBezTo>
                  <a:pt x="783155" y="37666"/>
                  <a:pt x="887542" y="0"/>
                  <a:pt x="1017608" y="0"/>
                </a:cubicBezTo>
                <a:close/>
              </a:path>
            </a:pathLst>
          </a:custGeom>
        </p:spPr>
      </p:pic>
    </p:spTree>
    <p:extLst>
      <p:ext uri="{BB962C8B-B14F-4D97-AF65-F5344CB8AC3E}">
        <p14:creationId xmlns:p14="http://schemas.microsoft.com/office/powerpoint/2010/main" val="2234629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27356" y="225634"/>
            <a:ext cx="5264643" cy="3524144"/>
          </a:xfrm>
          <a:prstGeom prst="rect">
            <a:avLst/>
          </a:prstGeom>
          <a:ln>
            <a:noFill/>
          </a:ln>
          <a:effectLst>
            <a:outerShdw blurRad="292100" dist="139700" dir="2700000" algn="tl" rotWithShape="0">
              <a:srgbClr val="333333">
                <a:alpha val="65000"/>
              </a:srgbClr>
            </a:outerShdw>
          </a:effectLst>
        </p:spPr>
      </p:pic>
      <p:sp>
        <p:nvSpPr>
          <p:cNvPr id="4" name="Text Placeholder 3"/>
          <p:cNvSpPr>
            <a:spLocks noGrp="1"/>
          </p:cNvSpPr>
          <p:nvPr>
            <p:ph type="body" sz="half" idx="2"/>
          </p:nvPr>
        </p:nvSpPr>
        <p:spPr>
          <a:xfrm>
            <a:off x="1189018" y="762999"/>
            <a:ext cx="5361683" cy="5487899"/>
          </a:xfrm>
        </p:spPr>
        <p:txBody>
          <a:bodyPr>
            <a:normAutofit fontScale="47500" lnSpcReduction="20000"/>
          </a:bodyPr>
          <a:lstStyle/>
          <a:p>
            <a:r>
              <a:rPr lang="en-US" sz="7400" b="1"/>
              <a:t>Completing the Configuration:</a:t>
            </a:r>
          </a:p>
          <a:p>
            <a:endParaRPr lang="en-US"/>
          </a:p>
          <a:p>
            <a:r>
              <a:rPr lang="en-US" sz="8000"/>
              <a:t>Once these settings are set, Windows will complete the installation. As it gets your system ready, you can see a progress screen.</a:t>
            </a:r>
          </a:p>
          <a:p>
            <a:endParaRPr lang="en-US"/>
          </a:p>
          <a:p>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7356" y="3749778"/>
            <a:ext cx="5264644" cy="310822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29028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03925" y="1716753"/>
            <a:ext cx="5195888" cy="3881693"/>
          </a:xfrm>
          <a:prstGeom prst="rect">
            <a:avLst/>
          </a:prstGeom>
          <a:ln>
            <a:noFill/>
          </a:ln>
          <a:effectLst>
            <a:outerShdw blurRad="292100" dist="139700" dir="2700000" algn="tl" rotWithShape="0">
              <a:srgbClr val="333333">
                <a:alpha val="65000"/>
              </a:srgbClr>
            </a:outerShdw>
          </a:effectLst>
        </p:spPr>
      </p:pic>
      <p:sp>
        <p:nvSpPr>
          <p:cNvPr id="4" name="Text Placeholder 3"/>
          <p:cNvSpPr>
            <a:spLocks noGrp="1"/>
          </p:cNvSpPr>
          <p:nvPr>
            <p:ph type="body" sz="half" idx="2"/>
          </p:nvPr>
        </p:nvSpPr>
        <p:spPr>
          <a:xfrm>
            <a:off x="934187" y="1293597"/>
            <a:ext cx="4612174" cy="5017261"/>
          </a:xfrm>
        </p:spPr>
        <p:txBody>
          <a:bodyPr>
            <a:normAutofit/>
          </a:bodyPr>
          <a:lstStyle/>
          <a:p>
            <a:r>
              <a:rPr lang="en-US" sz="4000" b="1"/>
              <a:t>Screen for Login:</a:t>
            </a:r>
          </a:p>
          <a:p>
            <a:endParaRPr lang="en-US"/>
          </a:p>
          <a:p>
            <a:r>
              <a:rPr lang="en-US" sz="3200"/>
              <a:t>Following the completion, you will see a login screen where you may input your login information to gain access to the desktop.</a:t>
            </a:r>
          </a:p>
          <a:p>
            <a:endParaRPr lang="en-US"/>
          </a:p>
        </p:txBody>
      </p:sp>
    </p:spTree>
    <p:extLst>
      <p:ext uri="{BB962C8B-B14F-4D97-AF65-F5344CB8AC3E}">
        <p14:creationId xmlns:p14="http://schemas.microsoft.com/office/powerpoint/2010/main" val="3246052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3812" y="676975"/>
            <a:ext cx="10067187" cy="2410004"/>
          </a:xfrm>
          <a:scene3d>
            <a:camera prst="orthographicFront"/>
            <a:lightRig rig="threePt" dir="t"/>
          </a:scene3d>
        </p:spPr>
        <p:txBody>
          <a:bodyPr vert="horz" lIns="91440" tIns="45720" rIns="91440" bIns="45720" rtlCol="0" anchor="b">
            <a:normAutofit/>
          </a:bodyPr>
          <a:lstStyle/>
          <a:p>
            <a:pPr algn="ctr"/>
            <a:r>
              <a:rPr lang="en-US" sz="3200">
                <a:ea typeface="+mj-lt"/>
                <a:cs typeface="+mj-lt"/>
              </a:rPr>
              <a:t>user account management in windows </a:t>
            </a:r>
            <a:endParaRPr lang="en-US" sz="3200"/>
          </a:p>
        </p:txBody>
      </p:sp>
      <p:pic>
        <p:nvPicPr>
          <p:cNvPr id="3" name="Graphic 2" descr="Users with solid fill">
            <a:extLst>
              <a:ext uri="{FF2B5EF4-FFF2-40B4-BE49-F238E27FC236}">
                <a16:creationId xmlns:a16="http://schemas.microsoft.com/office/drawing/2014/main" id="{629D3F22-1497-5502-8BCF-D6404E4FF51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96300" y="3212432"/>
            <a:ext cx="914400" cy="914400"/>
          </a:xfrm>
          <a:prstGeom prst="rect">
            <a:avLst/>
          </a:prstGeom>
        </p:spPr>
      </p:pic>
    </p:spTree>
    <p:extLst>
      <p:ext uri="{BB962C8B-B14F-4D97-AF65-F5344CB8AC3E}">
        <p14:creationId xmlns:p14="http://schemas.microsoft.com/office/powerpoint/2010/main" val="2663701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F6CC3-BF7D-79BA-6F66-40BA2D9C82CC}"/>
              </a:ext>
            </a:extLst>
          </p:cNvPr>
          <p:cNvSpPr>
            <a:spLocks noGrp="1"/>
          </p:cNvSpPr>
          <p:nvPr>
            <p:ph type="title"/>
          </p:nvPr>
        </p:nvSpPr>
        <p:spPr/>
        <p:txBody>
          <a:bodyPr/>
          <a:lstStyle/>
          <a:p>
            <a:pPr algn="ctr"/>
            <a:r>
              <a:rPr lang="en-GB" sz="2000" b="1" u="sng">
                <a:latin typeface="Aptos"/>
              </a:rPr>
              <a:t>User Management via Computer Management</a:t>
            </a:r>
            <a:endParaRPr lang="en-US"/>
          </a:p>
          <a:p>
            <a:endParaRPr lang="en-GB">
              <a:cs typeface="Calibri Light"/>
            </a:endParaRPr>
          </a:p>
        </p:txBody>
      </p:sp>
      <p:sp>
        <p:nvSpPr>
          <p:cNvPr id="3" name="Content Placeholder 2">
            <a:extLst>
              <a:ext uri="{FF2B5EF4-FFF2-40B4-BE49-F238E27FC236}">
                <a16:creationId xmlns:a16="http://schemas.microsoft.com/office/drawing/2014/main" id="{F9E7DE12-A8F7-D5EB-B34B-3DAD70F03CE3}"/>
              </a:ext>
            </a:extLst>
          </p:cNvPr>
          <p:cNvSpPr>
            <a:spLocks noGrp="1"/>
          </p:cNvSpPr>
          <p:nvPr>
            <p:ph sz="half" idx="1"/>
          </p:nvPr>
        </p:nvSpPr>
        <p:spPr>
          <a:xfrm>
            <a:off x="-9045" y="1825625"/>
            <a:ext cx="3149930" cy="3526993"/>
          </a:xfrm>
        </p:spPr>
        <p:txBody>
          <a:bodyPr vert="horz" lIns="91440" tIns="45720" rIns="91440" bIns="45720" rtlCol="0" anchor="t">
            <a:normAutofit fontScale="85000" lnSpcReduction="20000"/>
          </a:bodyPr>
          <a:lstStyle/>
          <a:p>
            <a:pPr>
              <a:lnSpc>
                <a:spcPct val="200000"/>
              </a:lnSpc>
              <a:buFont typeface="Wingdings" panose="020B0604020202020204" pitchFamily="34" charset="0"/>
              <a:buChar char="v"/>
            </a:pPr>
            <a:r>
              <a:rPr lang="en-GB" sz="2400" b="1"/>
              <a:t>Step1 :</a:t>
            </a:r>
            <a:endParaRPr lang="en-GB" sz="2400" b="1">
              <a:ea typeface="Calibri"/>
              <a:cs typeface="Calibri"/>
            </a:endParaRPr>
          </a:p>
          <a:p>
            <a:pPr>
              <a:lnSpc>
                <a:spcPct val="200000"/>
              </a:lnSpc>
              <a:buFont typeface="Wingdings" panose="020B0604020202020204" pitchFamily="34" charset="0"/>
              <a:buChar char="v"/>
            </a:pPr>
            <a:r>
              <a:rPr lang="en-GB" sz="2400" b="1"/>
              <a:t>Open Computer Management By clicking Right-click on This PC and select Manag</a:t>
            </a:r>
            <a:r>
              <a:rPr lang="en-GB" sz="2400" b="1">
                <a:latin typeface="Calibri"/>
                <a:ea typeface="Calibri"/>
                <a:cs typeface="Times New Roman"/>
              </a:rPr>
              <a:t>e</a:t>
            </a:r>
            <a:endParaRPr lang="en-GB" sz="2400" b="1">
              <a:latin typeface="Calibri"/>
              <a:ea typeface="Calibri"/>
              <a:cs typeface="Calibri" panose="020F0502020204030204"/>
            </a:endParaRPr>
          </a:p>
          <a:p>
            <a:pPr>
              <a:buFont typeface="Wingdings" panose="020B0604020202020204" pitchFamily="34" charset="0"/>
              <a:buChar char="v"/>
            </a:pPr>
            <a:endParaRPr lang="en-GB">
              <a:ea typeface="Calibri" panose="020F0502020204030204"/>
              <a:cs typeface="Calibri"/>
            </a:endParaRPr>
          </a:p>
        </p:txBody>
      </p:sp>
      <p:pic>
        <p:nvPicPr>
          <p:cNvPr id="7" name="Picture 6" descr="A screenshot of a desktop&#10;&#10;Description automatically generated">
            <a:extLst>
              <a:ext uri="{FF2B5EF4-FFF2-40B4-BE49-F238E27FC236}">
                <a16:creationId xmlns:a16="http://schemas.microsoft.com/office/drawing/2014/main" id="{58CD103F-7F51-F983-86D3-47FBFF6AD8C7}"/>
              </a:ext>
            </a:extLst>
          </p:cNvPr>
          <p:cNvPicPr>
            <a:picLocks noChangeAspect="1"/>
          </p:cNvPicPr>
          <p:nvPr/>
        </p:nvPicPr>
        <p:blipFill>
          <a:blip r:embed="rId2"/>
          <a:stretch>
            <a:fillRect/>
          </a:stretch>
        </p:blipFill>
        <p:spPr>
          <a:xfrm>
            <a:off x="4207243" y="1028987"/>
            <a:ext cx="7639460" cy="5654843"/>
          </a:xfrm>
          <a:prstGeom prst="rect">
            <a:avLst/>
          </a:prstGeom>
          <a:ln>
            <a:noFill/>
          </a:ln>
          <a:effectLst>
            <a:outerShdw blurRad="292100" dist="139700" dir="2700000" algn="tl" rotWithShape="0">
              <a:srgbClr val="333333">
                <a:alpha val="65000"/>
              </a:srgbClr>
            </a:outerShdw>
          </a:effectLst>
        </p:spPr>
      </p:pic>
      <p:pic>
        <p:nvPicPr>
          <p:cNvPr id="9" name="Graphic 8" descr="Arrow: Slight curve with solid fill">
            <a:extLst>
              <a:ext uri="{FF2B5EF4-FFF2-40B4-BE49-F238E27FC236}">
                <a16:creationId xmlns:a16="http://schemas.microsoft.com/office/drawing/2014/main" id="{BA326649-EDFB-6F3A-4380-5640703A92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973286" y="2122713"/>
            <a:ext cx="751115" cy="751115"/>
          </a:xfrm>
          <a:prstGeom prst="rect">
            <a:avLst/>
          </a:prstGeom>
        </p:spPr>
      </p:pic>
    </p:spTree>
    <p:extLst>
      <p:ext uri="{BB962C8B-B14F-4D97-AF65-F5344CB8AC3E}">
        <p14:creationId xmlns:p14="http://schemas.microsoft.com/office/powerpoint/2010/main" val="2024375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3032E8-2088-F64D-F777-040F18BDA054}"/>
              </a:ext>
            </a:extLst>
          </p:cNvPr>
          <p:cNvSpPr>
            <a:spLocks noGrp="1"/>
          </p:cNvSpPr>
          <p:nvPr>
            <p:ph sz="half" idx="1"/>
          </p:nvPr>
        </p:nvSpPr>
        <p:spPr>
          <a:xfrm>
            <a:off x="-167" y="1717227"/>
            <a:ext cx="3942116" cy="3522645"/>
          </a:xfrm>
        </p:spPr>
        <p:txBody>
          <a:bodyPr vert="horz" lIns="91440" tIns="45720" rIns="91440" bIns="45720" rtlCol="0" anchor="t">
            <a:normAutofit/>
          </a:bodyPr>
          <a:lstStyle/>
          <a:p>
            <a:pPr marL="457200" indent="-457200">
              <a:buFont typeface="Wingdings" panose="020B0604020202020204" pitchFamily="34" charset="0"/>
              <a:buChar char="v"/>
            </a:pPr>
            <a:r>
              <a:rPr lang="en-GB" sz="2000" b="1">
                <a:latin typeface="Calibri"/>
                <a:ea typeface="Calibri"/>
                <a:cs typeface="Calibri"/>
              </a:rPr>
              <a:t>Step2:</a:t>
            </a:r>
            <a:endParaRPr lang="en-GB" sz="2000">
              <a:solidFill>
                <a:srgbClr val="000000"/>
              </a:solidFill>
              <a:latin typeface="Calibri"/>
              <a:ea typeface="Calibri"/>
              <a:cs typeface="Calibri"/>
            </a:endParaRPr>
          </a:p>
          <a:p>
            <a:pPr indent="0">
              <a:lnSpc>
                <a:spcPct val="150000"/>
              </a:lnSpc>
              <a:buNone/>
            </a:pPr>
            <a:r>
              <a:rPr lang="en-GB" sz="2000" b="1">
                <a:latin typeface="Calibri"/>
                <a:ea typeface="Calibri"/>
                <a:cs typeface="Times New Roman"/>
              </a:rPr>
              <a:t>In the Computer Management window, navigate to Local Users and Groups &gt; Users.</a:t>
            </a:r>
            <a:endParaRPr lang="en-US" sz="2000" b="1">
              <a:latin typeface="Calibri"/>
              <a:ea typeface="Calibri"/>
              <a:cs typeface="Calibri"/>
            </a:endParaRPr>
          </a:p>
          <a:p>
            <a:pPr marL="0" indent="0">
              <a:lnSpc>
                <a:spcPct val="150000"/>
              </a:lnSpc>
              <a:buNone/>
            </a:pPr>
            <a:endParaRPr lang="en-GB" b="1">
              <a:ea typeface="Calibri"/>
              <a:cs typeface="Calibri" panose="020F0502020204030204"/>
            </a:endParaRPr>
          </a:p>
        </p:txBody>
      </p:sp>
      <p:pic>
        <p:nvPicPr>
          <p:cNvPr id="9" name="Picture 8" descr="A screenshot of a computer&#10;&#10;Description automatically generated">
            <a:extLst>
              <a:ext uri="{FF2B5EF4-FFF2-40B4-BE49-F238E27FC236}">
                <a16:creationId xmlns:a16="http://schemas.microsoft.com/office/drawing/2014/main" id="{58457B09-2574-4D77-62A1-C73C63C05A89}"/>
              </a:ext>
            </a:extLst>
          </p:cNvPr>
          <p:cNvPicPr>
            <a:picLocks noChangeAspect="1"/>
          </p:cNvPicPr>
          <p:nvPr/>
        </p:nvPicPr>
        <p:blipFill>
          <a:blip r:embed="rId2"/>
          <a:stretch>
            <a:fillRect/>
          </a:stretch>
        </p:blipFill>
        <p:spPr>
          <a:xfrm>
            <a:off x="4093029" y="587827"/>
            <a:ext cx="7612095" cy="5693230"/>
          </a:xfrm>
          <a:prstGeom prst="rect">
            <a:avLst/>
          </a:prstGeom>
          <a:ln>
            <a:noFill/>
          </a:ln>
          <a:effectLst>
            <a:softEdge rad="112500"/>
          </a:effectLst>
        </p:spPr>
      </p:pic>
      <p:pic>
        <p:nvPicPr>
          <p:cNvPr id="11" name="Graphic 10" descr="Arrow: Slight curve with solid fill">
            <a:extLst>
              <a:ext uri="{FF2B5EF4-FFF2-40B4-BE49-F238E27FC236}">
                <a16:creationId xmlns:a16="http://schemas.microsoft.com/office/drawing/2014/main" id="{0C0EA10C-7036-E660-7645-9BBDC4301E3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940628" y="1719942"/>
            <a:ext cx="751115" cy="751115"/>
          </a:xfrm>
          <a:prstGeom prst="rect">
            <a:avLst/>
          </a:prstGeom>
        </p:spPr>
      </p:pic>
    </p:spTree>
    <p:extLst>
      <p:ext uri="{BB962C8B-B14F-4D97-AF65-F5344CB8AC3E}">
        <p14:creationId xmlns:p14="http://schemas.microsoft.com/office/powerpoint/2010/main" val="2091474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64B003-F290-2A2F-BD50-DE73C2A0ACD3}"/>
              </a:ext>
            </a:extLst>
          </p:cNvPr>
          <p:cNvSpPr>
            <a:spLocks noGrp="1"/>
          </p:cNvSpPr>
          <p:nvPr>
            <p:ph sz="half" idx="1"/>
          </p:nvPr>
        </p:nvSpPr>
        <p:spPr>
          <a:xfrm>
            <a:off x="-2969" y="1716768"/>
            <a:ext cx="4765963" cy="2514621"/>
          </a:xfrm>
        </p:spPr>
        <p:txBody>
          <a:bodyPr vert="horz" lIns="91440" tIns="45720" rIns="91440" bIns="45720" rtlCol="0" anchor="t">
            <a:normAutofit/>
          </a:bodyPr>
          <a:lstStyle/>
          <a:p>
            <a:pPr>
              <a:lnSpc>
                <a:spcPct val="150000"/>
              </a:lnSpc>
              <a:buFont typeface="Wingdings" panose="020B0604020202020204" pitchFamily="34" charset="0"/>
              <a:buChar char="v"/>
            </a:pPr>
            <a:r>
              <a:rPr lang="en-GB" b="1">
                <a:latin typeface="Calibri"/>
                <a:ea typeface="Calibri"/>
                <a:cs typeface="Times New Roman"/>
              </a:rPr>
              <a:t>Step3:  Creating a New User Account</a:t>
            </a:r>
            <a:endParaRPr lang="en-GB" b="1">
              <a:solidFill>
                <a:srgbClr val="000000"/>
              </a:solidFill>
              <a:latin typeface="Calibri"/>
              <a:ea typeface="Calibri"/>
              <a:cs typeface="Times New Roman"/>
            </a:endParaRPr>
          </a:p>
          <a:p>
            <a:pPr marL="0" indent="0">
              <a:lnSpc>
                <a:spcPct val="150000"/>
              </a:lnSpc>
              <a:buNone/>
            </a:pPr>
            <a:r>
              <a:rPr lang="en-GB" b="1">
                <a:latin typeface="Calibri"/>
                <a:ea typeface="Calibri"/>
                <a:cs typeface="Times New Roman"/>
              </a:rPr>
              <a:t> Right-click in the empty</a:t>
            </a:r>
            <a:endParaRPr lang="en-GB" b="1">
              <a:latin typeface="Calibri"/>
              <a:ea typeface="Calibri"/>
              <a:cs typeface="Calibri"/>
            </a:endParaRPr>
          </a:p>
          <a:p>
            <a:pPr marL="0" indent="0">
              <a:lnSpc>
                <a:spcPct val="150000"/>
              </a:lnSpc>
              <a:buNone/>
            </a:pPr>
            <a:r>
              <a:rPr lang="en-GB" b="1">
                <a:latin typeface="Calibri"/>
                <a:ea typeface="Calibri"/>
                <a:cs typeface="Times New Roman"/>
              </a:rPr>
              <a:t> space within the Users list</a:t>
            </a:r>
            <a:endParaRPr lang="en-GB" b="1">
              <a:latin typeface="Calibri"/>
              <a:ea typeface="Calibri"/>
              <a:cs typeface="Calibri"/>
            </a:endParaRPr>
          </a:p>
          <a:p>
            <a:pPr marL="0" indent="0">
              <a:lnSpc>
                <a:spcPct val="150000"/>
              </a:lnSpc>
              <a:buNone/>
            </a:pPr>
            <a:r>
              <a:rPr lang="en-GB" b="1">
                <a:latin typeface="Calibri"/>
                <a:ea typeface="Calibri"/>
                <a:cs typeface="Times New Roman"/>
              </a:rPr>
              <a:t> and select New User.</a:t>
            </a:r>
            <a:endParaRPr lang="en-GB" b="1">
              <a:latin typeface="Calibri"/>
              <a:ea typeface="Calibri"/>
              <a:cs typeface="Calibri"/>
            </a:endParaRPr>
          </a:p>
          <a:p>
            <a:pPr>
              <a:buFont typeface="Wingdings" panose="020B0604020202020204" pitchFamily="34" charset="0"/>
              <a:buChar char="v"/>
            </a:pPr>
            <a:endParaRPr lang="en-GB" b="1">
              <a:ea typeface="Calibri"/>
              <a:cs typeface="Calibri"/>
            </a:endParaRPr>
          </a:p>
        </p:txBody>
      </p:sp>
      <p:pic>
        <p:nvPicPr>
          <p:cNvPr id="7" name="Picture 6" descr="A screenshot of a computer&#10;&#10;Description automatically generated">
            <a:extLst>
              <a:ext uri="{FF2B5EF4-FFF2-40B4-BE49-F238E27FC236}">
                <a16:creationId xmlns:a16="http://schemas.microsoft.com/office/drawing/2014/main" id="{ABEBF4DB-F3C5-29AF-11D4-1915F289BAED}"/>
              </a:ext>
            </a:extLst>
          </p:cNvPr>
          <p:cNvPicPr>
            <a:picLocks noChangeAspect="1"/>
          </p:cNvPicPr>
          <p:nvPr/>
        </p:nvPicPr>
        <p:blipFill>
          <a:blip r:embed="rId2"/>
          <a:stretch>
            <a:fillRect/>
          </a:stretch>
        </p:blipFill>
        <p:spPr>
          <a:xfrm>
            <a:off x="4576482" y="544286"/>
            <a:ext cx="7687235" cy="5769429"/>
          </a:xfrm>
          <a:prstGeom prst="rect">
            <a:avLst/>
          </a:prstGeom>
          <a:ln>
            <a:noFill/>
          </a:ln>
          <a:effectLst>
            <a:softEdge rad="112500"/>
          </a:effectLst>
        </p:spPr>
      </p:pic>
      <p:pic>
        <p:nvPicPr>
          <p:cNvPr id="8" name="Graphic 7" descr="Arrow: Slight curve with solid fill">
            <a:extLst>
              <a:ext uri="{FF2B5EF4-FFF2-40B4-BE49-F238E27FC236}">
                <a16:creationId xmlns:a16="http://schemas.microsoft.com/office/drawing/2014/main" id="{2F1488FF-24F5-F74D-7C97-179048758CF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749143" y="3167742"/>
            <a:ext cx="751115" cy="751115"/>
          </a:xfrm>
          <a:prstGeom prst="rect">
            <a:avLst/>
          </a:prstGeom>
        </p:spPr>
      </p:pic>
    </p:spTree>
    <p:extLst>
      <p:ext uri="{BB962C8B-B14F-4D97-AF65-F5344CB8AC3E}">
        <p14:creationId xmlns:p14="http://schemas.microsoft.com/office/powerpoint/2010/main" val="3123553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screenshot of a computer&#10;&#10;Description automatically generated">
            <a:extLst>
              <a:ext uri="{FF2B5EF4-FFF2-40B4-BE49-F238E27FC236}">
                <a16:creationId xmlns:a16="http://schemas.microsoft.com/office/drawing/2014/main" id="{F83D8DC4-4602-7781-0204-42F77172A564}"/>
              </a:ext>
            </a:extLst>
          </p:cNvPr>
          <p:cNvPicPr>
            <a:picLocks noChangeAspect="1"/>
          </p:cNvPicPr>
          <p:nvPr/>
        </p:nvPicPr>
        <p:blipFill>
          <a:blip r:embed="rId2"/>
          <a:stretch>
            <a:fillRect/>
          </a:stretch>
        </p:blipFill>
        <p:spPr>
          <a:xfrm>
            <a:off x="3653584" y="195943"/>
            <a:ext cx="8542433" cy="6259286"/>
          </a:xfrm>
          <a:prstGeom prst="rect">
            <a:avLst/>
          </a:prstGeom>
          <a:ln>
            <a:noFill/>
          </a:ln>
          <a:effectLst>
            <a:softEdge rad="112500"/>
          </a:effectLst>
        </p:spPr>
      </p:pic>
      <p:sp>
        <p:nvSpPr>
          <p:cNvPr id="8" name="TextBox 7">
            <a:extLst>
              <a:ext uri="{FF2B5EF4-FFF2-40B4-BE49-F238E27FC236}">
                <a16:creationId xmlns:a16="http://schemas.microsoft.com/office/drawing/2014/main" id="{65E8CE92-29EC-059C-860B-12C9F32A8E44}"/>
              </a:ext>
            </a:extLst>
          </p:cNvPr>
          <p:cNvSpPr txBox="1"/>
          <p:nvPr/>
        </p:nvSpPr>
        <p:spPr>
          <a:xfrm>
            <a:off x="0" y="1719943"/>
            <a:ext cx="3875314" cy="22510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150000"/>
              </a:lnSpc>
              <a:buFont typeface="Wingdings"/>
              <a:buChar char="v"/>
            </a:pPr>
            <a:r>
              <a:rPr lang="en-GB" sz="2400" b="1">
                <a:latin typeface="Calibri"/>
                <a:ea typeface="Calibri"/>
                <a:cs typeface="Times New Roman"/>
              </a:rPr>
              <a:t>Step4 : Fill in the required information (username, password, etc.) and click Create.</a:t>
            </a:r>
            <a:r>
              <a:rPr lang="en-US" sz="2400" b="1">
                <a:latin typeface="Calibri"/>
                <a:ea typeface="Calibri"/>
                <a:cs typeface="Times New Roman"/>
              </a:rPr>
              <a:t>​</a:t>
            </a:r>
            <a:endParaRPr lang="en-US" sz="2400">
              <a:ea typeface="Calibri" panose="020F0502020204030204"/>
              <a:cs typeface="Calibri" panose="020F0502020204030204"/>
            </a:endParaRPr>
          </a:p>
        </p:txBody>
      </p:sp>
      <p:pic>
        <p:nvPicPr>
          <p:cNvPr id="12" name="Graphic 11" descr="Back with solid fill">
            <a:extLst>
              <a:ext uri="{FF2B5EF4-FFF2-40B4-BE49-F238E27FC236}">
                <a16:creationId xmlns:a16="http://schemas.microsoft.com/office/drawing/2014/main" id="{CE3EDD89-19C3-2A1B-6040-68D42458A4B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688285" y="2460171"/>
            <a:ext cx="576943" cy="576943"/>
          </a:xfrm>
          <a:prstGeom prst="rect">
            <a:avLst/>
          </a:prstGeom>
        </p:spPr>
      </p:pic>
      <p:pic>
        <p:nvPicPr>
          <p:cNvPr id="13" name="Graphic 12" descr="Back with solid fill">
            <a:extLst>
              <a:ext uri="{FF2B5EF4-FFF2-40B4-BE49-F238E27FC236}">
                <a16:creationId xmlns:a16="http://schemas.microsoft.com/office/drawing/2014/main" id="{3E2C1244-5181-792E-BFCC-F1E630C0495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688285" y="3429000"/>
            <a:ext cx="576943" cy="576943"/>
          </a:xfrm>
          <a:prstGeom prst="rect">
            <a:avLst/>
          </a:prstGeom>
        </p:spPr>
      </p:pic>
      <p:pic>
        <p:nvPicPr>
          <p:cNvPr id="14" name="Graphic 13" descr="Back with solid fill">
            <a:extLst>
              <a:ext uri="{FF2B5EF4-FFF2-40B4-BE49-F238E27FC236}">
                <a16:creationId xmlns:a16="http://schemas.microsoft.com/office/drawing/2014/main" id="{C7C6B2C9-33F2-B6B4-D419-65028A79162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000">
            <a:off x="8719456" y="5192486"/>
            <a:ext cx="576943" cy="576943"/>
          </a:xfrm>
          <a:prstGeom prst="rect">
            <a:avLst/>
          </a:prstGeom>
        </p:spPr>
      </p:pic>
    </p:spTree>
    <p:extLst>
      <p:ext uri="{BB962C8B-B14F-4D97-AF65-F5344CB8AC3E}">
        <p14:creationId xmlns:p14="http://schemas.microsoft.com/office/powerpoint/2010/main" val="47778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screenshot of a computer&#10;&#10;Description automatically generated">
            <a:extLst>
              <a:ext uri="{FF2B5EF4-FFF2-40B4-BE49-F238E27FC236}">
                <a16:creationId xmlns:a16="http://schemas.microsoft.com/office/drawing/2014/main" id="{DD85C856-3993-3036-E226-A3F70C7D0877}"/>
              </a:ext>
            </a:extLst>
          </p:cNvPr>
          <p:cNvPicPr>
            <a:picLocks noChangeAspect="1"/>
          </p:cNvPicPr>
          <p:nvPr/>
        </p:nvPicPr>
        <p:blipFill>
          <a:blip r:embed="rId2"/>
          <a:stretch>
            <a:fillRect/>
          </a:stretch>
        </p:blipFill>
        <p:spPr>
          <a:xfrm>
            <a:off x="3973739" y="359228"/>
            <a:ext cx="8217806" cy="6150429"/>
          </a:xfrm>
          <a:prstGeom prst="rect">
            <a:avLst/>
          </a:prstGeom>
          <a:ln>
            <a:noFill/>
          </a:ln>
          <a:effectLst>
            <a:softEdge rad="112500"/>
          </a:effectLst>
        </p:spPr>
      </p:pic>
      <p:sp>
        <p:nvSpPr>
          <p:cNvPr id="14" name="TextBox 13">
            <a:extLst>
              <a:ext uri="{FF2B5EF4-FFF2-40B4-BE49-F238E27FC236}">
                <a16:creationId xmlns:a16="http://schemas.microsoft.com/office/drawing/2014/main" id="{BAF2E73D-CC59-5362-8943-79D0BED8FA17}"/>
              </a:ext>
            </a:extLst>
          </p:cNvPr>
          <p:cNvSpPr txBox="1"/>
          <p:nvPr/>
        </p:nvSpPr>
        <p:spPr>
          <a:xfrm>
            <a:off x="0" y="1719943"/>
            <a:ext cx="3875314" cy="114307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150000"/>
              </a:lnSpc>
              <a:buFont typeface="Wingdings"/>
              <a:buChar char="v"/>
            </a:pPr>
            <a:r>
              <a:rPr lang="en-GB" sz="2400" b="1" dirty="0">
                <a:latin typeface="Calibri"/>
                <a:ea typeface="Calibri"/>
                <a:cs typeface="Times New Roman"/>
              </a:rPr>
              <a:t>The new user has been created "Mostafa".</a:t>
            </a:r>
            <a:endParaRPr lang="en-US" sz="2400" b="1" dirty="0">
              <a:ea typeface="Calibri" panose="020F0502020204030204"/>
              <a:cs typeface="Times New Roman"/>
            </a:endParaRPr>
          </a:p>
        </p:txBody>
      </p:sp>
    </p:spTree>
    <p:extLst>
      <p:ext uri="{BB962C8B-B14F-4D97-AF65-F5344CB8AC3E}">
        <p14:creationId xmlns:p14="http://schemas.microsoft.com/office/powerpoint/2010/main" val="1936305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0B816667-B6E4-8B6B-E3F7-310A8548379D}"/>
              </a:ext>
            </a:extLst>
          </p:cNvPr>
          <p:cNvSpPr txBox="1"/>
          <p:nvPr/>
        </p:nvSpPr>
        <p:spPr>
          <a:xfrm>
            <a:off x="362571" y="152400"/>
            <a:ext cx="11473541"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50000"/>
              </a:lnSpc>
            </a:pPr>
            <a:r>
              <a:rPr lang="en-US" sz="2400" b="1"/>
              <a:t>Managing User Accounts</a:t>
            </a:r>
            <a:endParaRPr lang="en-US">
              <a:ea typeface="Calibri" panose="020F0502020204030204"/>
              <a:cs typeface="Calibri" panose="020F0502020204030204"/>
            </a:endParaRPr>
          </a:p>
          <a:p>
            <a:endParaRPr lang="en-US" sz="2400">
              <a:ea typeface="Calibri"/>
              <a:cs typeface="Calibri"/>
            </a:endParaRPr>
          </a:p>
        </p:txBody>
      </p:sp>
      <p:sp>
        <p:nvSpPr>
          <p:cNvPr id="12" name="TextBox 11">
            <a:extLst>
              <a:ext uri="{FF2B5EF4-FFF2-40B4-BE49-F238E27FC236}">
                <a16:creationId xmlns:a16="http://schemas.microsoft.com/office/drawing/2014/main" id="{4C0B0835-8707-CBD9-8C1C-ECB452FBD882}"/>
              </a:ext>
            </a:extLst>
          </p:cNvPr>
          <p:cNvSpPr txBox="1"/>
          <p:nvPr/>
        </p:nvSpPr>
        <p:spPr>
          <a:xfrm>
            <a:off x="228599" y="1551214"/>
            <a:ext cx="3679372" cy="37261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150000"/>
              </a:lnSpc>
              <a:buFont typeface="Wingdings"/>
              <a:buChar char="v"/>
            </a:pPr>
            <a:r>
              <a:rPr lang="en-US" sz="2000" b="1">
                <a:ea typeface="Calibri"/>
                <a:cs typeface="Calibri"/>
              </a:rPr>
              <a:t>Adding a New User to a Group in Windows via Computer Management</a:t>
            </a:r>
            <a:endParaRPr lang="en-US" sz="2000">
              <a:solidFill>
                <a:srgbClr val="000000"/>
              </a:solidFill>
              <a:ea typeface="Calibri"/>
              <a:cs typeface="Calibri"/>
            </a:endParaRPr>
          </a:p>
          <a:p>
            <a:pPr marL="342900" lvl="1" indent="-342900">
              <a:lnSpc>
                <a:spcPct val="150000"/>
              </a:lnSpc>
              <a:buFont typeface="Wingdings"/>
              <a:buChar char="v"/>
            </a:pPr>
            <a:r>
              <a:rPr lang="en-US" sz="2000" b="1"/>
              <a:t> right-click on the user you want to add to a group then click on properties.</a:t>
            </a:r>
            <a:endParaRPr lang="en-US" sz="2000" b="1">
              <a:ea typeface="Calibri"/>
              <a:cs typeface="Calibri"/>
            </a:endParaRPr>
          </a:p>
          <a:p>
            <a:pPr>
              <a:lnSpc>
                <a:spcPct val="150000"/>
              </a:lnSpc>
            </a:pPr>
            <a:endParaRPr lang="en-US" sz="2000" b="1">
              <a:ea typeface="Calibri"/>
              <a:cs typeface="Calibri"/>
            </a:endParaRPr>
          </a:p>
        </p:txBody>
      </p:sp>
      <p:pic>
        <p:nvPicPr>
          <p:cNvPr id="13" name="Picture 12">
            <a:extLst>
              <a:ext uri="{FF2B5EF4-FFF2-40B4-BE49-F238E27FC236}">
                <a16:creationId xmlns:a16="http://schemas.microsoft.com/office/drawing/2014/main" id="{1FE02DE0-94CD-71E2-8D15-295B2C3FF525}"/>
              </a:ext>
            </a:extLst>
          </p:cNvPr>
          <p:cNvPicPr>
            <a:picLocks noChangeAspect="1"/>
          </p:cNvPicPr>
          <p:nvPr/>
        </p:nvPicPr>
        <p:blipFill>
          <a:blip r:embed="rId2"/>
          <a:stretch>
            <a:fillRect/>
          </a:stretch>
        </p:blipFill>
        <p:spPr>
          <a:xfrm>
            <a:off x="4208289" y="1308099"/>
            <a:ext cx="7988194" cy="5638802"/>
          </a:xfrm>
          <a:prstGeom prst="rect">
            <a:avLst/>
          </a:prstGeom>
          <a:ln>
            <a:noFill/>
          </a:ln>
          <a:effectLst>
            <a:softEdge rad="112500"/>
          </a:effectLst>
        </p:spPr>
      </p:pic>
    </p:spTree>
    <p:extLst>
      <p:ext uri="{BB962C8B-B14F-4D97-AF65-F5344CB8AC3E}">
        <p14:creationId xmlns:p14="http://schemas.microsoft.com/office/powerpoint/2010/main" val="590533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4497A-3503-56A9-574F-E81D8030CC59}"/>
              </a:ext>
            </a:extLst>
          </p:cNvPr>
          <p:cNvSpPr>
            <a:spLocks noGrp="1"/>
          </p:cNvSpPr>
          <p:nvPr>
            <p:ph type="title"/>
          </p:nvPr>
        </p:nvSpPr>
        <p:spPr>
          <a:xfrm>
            <a:off x="174171" y="1515215"/>
            <a:ext cx="3668486" cy="3829277"/>
          </a:xfrm>
        </p:spPr>
        <p:txBody>
          <a:bodyPr/>
          <a:lstStyle/>
          <a:p>
            <a:pPr marL="457200" indent="-457200">
              <a:lnSpc>
                <a:spcPct val="150000"/>
              </a:lnSpc>
              <a:buFont typeface="Wingdings"/>
              <a:buChar char="v"/>
            </a:pPr>
            <a:r>
              <a:rPr lang="en-GB" sz="2000" b="1">
                <a:latin typeface="+mn-lt"/>
                <a:ea typeface="+mn-ea"/>
                <a:cs typeface="+mn-cs"/>
              </a:rPr>
              <a:t>Go to the " Member of " tab then click "Add"</a:t>
            </a:r>
            <a:endParaRPr lang="en-US" sz="2000" b="1">
              <a:latin typeface="+mn-lt"/>
              <a:ea typeface="Calibri" panose="020F0502020204030204"/>
              <a:cs typeface="Calibri" panose="020F0502020204030204"/>
            </a:endParaRPr>
          </a:p>
          <a:p>
            <a:endParaRPr lang="en-GB" sz="2000">
              <a:cs typeface="Calibri Light"/>
            </a:endParaRPr>
          </a:p>
        </p:txBody>
      </p:sp>
      <p:pic>
        <p:nvPicPr>
          <p:cNvPr id="7" name="Picture 6" descr="A screenshot of a computer&#10;&#10;Description automatically generated">
            <a:extLst>
              <a:ext uri="{FF2B5EF4-FFF2-40B4-BE49-F238E27FC236}">
                <a16:creationId xmlns:a16="http://schemas.microsoft.com/office/drawing/2014/main" id="{8495597D-98D2-5484-5DEA-B418BC626475}"/>
              </a:ext>
            </a:extLst>
          </p:cNvPr>
          <p:cNvPicPr>
            <a:picLocks noChangeAspect="1"/>
          </p:cNvPicPr>
          <p:nvPr/>
        </p:nvPicPr>
        <p:blipFill>
          <a:blip r:embed="rId2"/>
          <a:stretch>
            <a:fillRect/>
          </a:stretch>
        </p:blipFill>
        <p:spPr>
          <a:xfrm>
            <a:off x="4168587" y="486228"/>
            <a:ext cx="7849882" cy="595811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97471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DB5F99-B950-845E-0941-E72E54B61D40}"/>
              </a:ext>
            </a:extLst>
          </p:cNvPr>
          <p:cNvSpPr>
            <a:spLocks noGrp="1"/>
          </p:cNvSpPr>
          <p:nvPr>
            <p:ph type="title"/>
          </p:nvPr>
        </p:nvSpPr>
        <p:spPr>
          <a:xfrm>
            <a:off x="648930" y="629267"/>
            <a:ext cx="9252154" cy="1016654"/>
          </a:xfrm>
        </p:spPr>
        <p:txBody>
          <a:bodyPr vert="horz" lIns="91440" tIns="45720" rIns="91440" bIns="45720" rtlCol="0" anchor="t">
            <a:normAutofit/>
          </a:bodyPr>
          <a:lstStyle/>
          <a:p>
            <a:r>
              <a:rPr lang="en-US" b="0" i="0" kern="1200" dirty="0">
                <a:solidFill>
                  <a:srgbClr val="EBEBEB"/>
                </a:solidFill>
                <a:latin typeface="+mj-lt"/>
                <a:ea typeface="+mj-ea"/>
                <a:cs typeface="+mj-cs"/>
              </a:rPr>
              <a:t>Time Line</a:t>
            </a:r>
          </a:p>
        </p:txBody>
      </p:sp>
      <p:sp>
        <p:nvSpPr>
          <p:cNvPr id="6" name="TextBox 5">
            <a:extLst>
              <a:ext uri="{FF2B5EF4-FFF2-40B4-BE49-F238E27FC236}">
                <a16:creationId xmlns:a16="http://schemas.microsoft.com/office/drawing/2014/main" id="{43BDC695-68D4-3F47-1938-700F1F3ED2A3}"/>
              </a:ext>
            </a:extLst>
          </p:cNvPr>
          <p:cNvSpPr txBox="1"/>
          <p:nvPr/>
        </p:nvSpPr>
        <p:spPr>
          <a:xfrm>
            <a:off x="648931" y="2548281"/>
            <a:ext cx="5122606" cy="3658689"/>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lnSpc>
                <a:spcPct val="90000"/>
              </a:lnSpc>
              <a:spcBef>
                <a:spcPts val="1000"/>
              </a:spcBef>
              <a:buClr>
                <a:schemeClr val="bg2">
                  <a:lumMod val="40000"/>
                  <a:lumOff val="60000"/>
                </a:schemeClr>
              </a:buClr>
              <a:buSzPct val="80000"/>
              <a:buFont typeface="Wingdings 3" charset="2"/>
              <a:buChar char=""/>
            </a:pPr>
            <a:r>
              <a:rPr lang="en-US" sz="1100" dirty="0">
                <a:latin typeface="+mj-lt"/>
                <a:ea typeface="+mj-ea"/>
                <a:cs typeface="+mj-cs"/>
              </a:rPr>
              <a:t>project start: 18-09-2024</a:t>
            </a:r>
          </a:p>
          <a:p>
            <a:pPr>
              <a:lnSpc>
                <a:spcPct val="90000"/>
              </a:lnSpc>
              <a:spcBef>
                <a:spcPts val="1000"/>
              </a:spcBef>
              <a:buClr>
                <a:schemeClr val="bg2">
                  <a:lumMod val="40000"/>
                  <a:lumOff val="60000"/>
                </a:schemeClr>
              </a:buClr>
              <a:buSzPct val="80000"/>
              <a:buFont typeface="Wingdings 3" charset="2"/>
              <a:buChar char=""/>
            </a:pPr>
            <a:endParaRPr lang="en-US" sz="1100" dirty="0">
              <a:latin typeface="+mj-lt"/>
              <a:ea typeface="+mj-ea"/>
              <a:cs typeface="+mj-cs"/>
            </a:endParaRPr>
          </a:p>
          <a:p>
            <a:pPr>
              <a:lnSpc>
                <a:spcPct val="90000"/>
              </a:lnSpc>
              <a:spcBef>
                <a:spcPts val="1000"/>
              </a:spcBef>
              <a:buClr>
                <a:schemeClr val="bg2">
                  <a:lumMod val="40000"/>
                  <a:lumOff val="60000"/>
                </a:schemeClr>
              </a:buClr>
              <a:buSzPct val="80000"/>
              <a:buFont typeface="Wingdings 3" charset="2"/>
              <a:buChar char=""/>
            </a:pPr>
            <a:r>
              <a:rPr lang="en-US" sz="1100" dirty="0">
                <a:latin typeface="+mj-lt"/>
                <a:ea typeface="+mj-ea"/>
                <a:cs typeface="+mj-cs"/>
              </a:rPr>
              <a:t>Start of actual implementation: 27-09-2024</a:t>
            </a:r>
          </a:p>
          <a:p>
            <a:pPr>
              <a:lnSpc>
                <a:spcPct val="90000"/>
              </a:lnSpc>
              <a:spcBef>
                <a:spcPts val="1000"/>
              </a:spcBef>
              <a:buClr>
                <a:schemeClr val="bg2">
                  <a:lumMod val="40000"/>
                  <a:lumOff val="60000"/>
                </a:schemeClr>
              </a:buClr>
              <a:buSzPct val="80000"/>
              <a:buFont typeface="Wingdings 3" charset="2"/>
              <a:buChar char=""/>
            </a:pPr>
            <a:endParaRPr lang="en-US" sz="1100" dirty="0">
              <a:latin typeface="+mj-lt"/>
              <a:ea typeface="+mj-ea"/>
              <a:cs typeface="+mj-cs"/>
            </a:endParaRPr>
          </a:p>
          <a:p>
            <a:pPr>
              <a:lnSpc>
                <a:spcPct val="90000"/>
              </a:lnSpc>
              <a:spcBef>
                <a:spcPts val="1000"/>
              </a:spcBef>
              <a:buClr>
                <a:schemeClr val="bg2">
                  <a:lumMod val="40000"/>
                  <a:lumOff val="60000"/>
                </a:schemeClr>
              </a:buClr>
              <a:buSzPct val="80000"/>
              <a:buFont typeface="Wingdings 3" charset="2"/>
              <a:buChar char=""/>
            </a:pPr>
            <a:r>
              <a:rPr lang="en-US" sz="1100" dirty="0">
                <a:latin typeface="+mj-lt"/>
                <a:ea typeface="+mj-ea"/>
                <a:cs typeface="+mj-cs"/>
              </a:rPr>
              <a:t>Installation and configuration of operating systems: 30-09-2024</a:t>
            </a:r>
          </a:p>
          <a:p>
            <a:pPr>
              <a:lnSpc>
                <a:spcPct val="90000"/>
              </a:lnSpc>
              <a:spcBef>
                <a:spcPts val="1000"/>
              </a:spcBef>
              <a:buClr>
                <a:schemeClr val="bg2">
                  <a:lumMod val="40000"/>
                  <a:lumOff val="60000"/>
                </a:schemeClr>
              </a:buClr>
              <a:buSzPct val="80000"/>
            </a:pPr>
            <a:endParaRPr lang="en-US" sz="1100" dirty="0">
              <a:latin typeface="+mj-lt"/>
              <a:ea typeface="+mj-ea"/>
              <a:cs typeface="+mj-cs"/>
            </a:endParaRPr>
          </a:p>
          <a:p>
            <a:pPr>
              <a:lnSpc>
                <a:spcPct val="90000"/>
              </a:lnSpc>
              <a:spcBef>
                <a:spcPts val="1000"/>
              </a:spcBef>
              <a:buClr>
                <a:schemeClr val="bg2">
                  <a:lumMod val="40000"/>
                  <a:lumOff val="60000"/>
                </a:schemeClr>
              </a:buClr>
              <a:buSzPct val="80000"/>
              <a:buFont typeface="Wingdings 3" charset="2"/>
              <a:buChar char=""/>
            </a:pPr>
            <a:r>
              <a:rPr lang="en-US" sz="1100" dirty="0">
                <a:latin typeface="+mj-lt"/>
                <a:ea typeface="+mj-ea"/>
                <a:cs typeface="+mj-cs"/>
              </a:rPr>
              <a:t>Last working day: 15-10-2024</a:t>
            </a:r>
          </a:p>
          <a:p>
            <a:pPr>
              <a:lnSpc>
                <a:spcPct val="90000"/>
              </a:lnSpc>
              <a:spcBef>
                <a:spcPts val="1000"/>
              </a:spcBef>
              <a:buClr>
                <a:schemeClr val="bg2">
                  <a:lumMod val="40000"/>
                  <a:lumOff val="60000"/>
                </a:schemeClr>
              </a:buClr>
              <a:buSzPct val="80000"/>
              <a:buFont typeface="Wingdings 3" charset="2"/>
              <a:buChar char=""/>
            </a:pPr>
            <a:endParaRPr lang="en-US" sz="1100" dirty="0">
              <a:latin typeface="+mj-lt"/>
              <a:ea typeface="+mj-ea"/>
              <a:cs typeface="+mj-cs"/>
            </a:endParaRPr>
          </a:p>
        </p:txBody>
      </p:sp>
      <p:pic>
        <p:nvPicPr>
          <p:cNvPr id="4" name="Picture 3" descr="Colourful pins linked with threads">
            <a:extLst>
              <a:ext uri="{FF2B5EF4-FFF2-40B4-BE49-F238E27FC236}">
                <a16:creationId xmlns:a16="http://schemas.microsoft.com/office/drawing/2014/main" id="{A25A7F34-30DB-0973-3864-98FA10D0CEEE}"/>
              </a:ext>
            </a:extLst>
          </p:cNvPr>
          <p:cNvPicPr>
            <a:picLocks noChangeAspect="1"/>
          </p:cNvPicPr>
          <p:nvPr/>
        </p:nvPicPr>
        <p:blipFill>
          <a:blip r:embed="rId2"/>
          <a:srcRect l="17648" r="17646" b="-2"/>
          <a:stretch/>
        </p:blipFill>
        <p:spPr>
          <a:xfrm>
            <a:off x="7036151" y="2548281"/>
            <a:ext cx="3563156" cy="3662018"/>
          </a:xfrm>
          <a:prstGeom prst="rect">
            <a:avLst/>
          </a:prstGeom>
          <a:effectLst/>
        </p:spPr>
      </p:pic>
    </p:spTree>
    <p:extLst>
      <p:ext uri="{BB962C8B-B14F-4D97-AF65-F5344CB8AC3E}">
        <p14:creationId xmlns:p14="http://schemas.microsoft.com/office/powerpoint/2010/main" val="2232478730"/>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72CC9C22-300D-55CC-DBBF-A6CA5F48C8B7}"/>
              </a:ext>
            </a:extLst>
          </p:cNvPr>
          <p:cNvSpPr txBox="1"/>
          <p:nvPr/>
        </p:nvSpPr>
        <p:spPr>
          <a:xfrm>
            <a:off x="0" y="1719262"/>
            <a:ext cx="3690256" cy="28035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150000"/>
              </a:lnSpc>
              <a:buFont typeface="Wingdings"/>
              <a:buChar char="v"/>
            </a:pPr>
            <a:r>
              <a:rPr lang="en-US" sz="2000" b="1"/>
              <a:t>In the Enter the object names to select field, type Administrators and click Check Names to verify. Once verified, click OK.</a:t>
            </a:r>
            <a:endParaRPr lang="en-US" sz="2000" b="1">
              <a:ea typeface="Calibri"/>
              <a:cs typeface="Calibri"/>
            </a:endParaRPr>
          </a:p>
        </p:txBody>
      </p:sp>
      <p:pic>
        <p:nvPicPr>
          <p:cNvPr id="12" name="Picture 11" descr="A screenshot of a computer&#10;&#10;Description automatically generated">
            <a:extLst>
              <a:ext uri="{FF2B5EF4-FFF2-40B4-BE49-F238E27FC236}">
                <a16:creationId xmlns:a16="http://schemas.microsoft.com/office/drawing/2014/main" id="{0A04527F-6EAC-4AA4-7742-968D8F8070AD}"/>
              </a:ext>
            </a:extLst>
          </p:cNvPr>
          <p:cNvPicPr>
            <a:picLocks noChangeAspect="1"/>
          </p:cNvPicPr>
          <p:nvPr/>
        </p:nvPicPr>
        <p:blipFill>
          <a:blip r:embed="rId2"/>
          <a:stretch>
            <a:fillRect/>
          </a:stretch>
        </p:blipFill>
        <p:spPr>
          <a:xfrm>
            <a:off x="3820694" y="493939"/>
            <a:ext cx="8399166" cy="6364061"/>
          </a:xfrm>
          <a:prstGeom prst="rect">
            <a:avLst/>
          </a:prstGeom>
          <a:ln>
            <a:noFill/>
          </a:ln>
          <a:effectLst>
            <a:outerShdw blurRad="292100" dist="139700" dir="2700000" algn="tl" rotWithShape="0">
              <a:srgbClr val="333333">
                <a:alpha val="65000"/>
              </a:srgbClr>
            </a:outerShdw>
          </a:effectLst>
        </p:spPr>
      </p:pic>
      <p:pic>
        <p:nvPicPr>
          <p:cNvPr id="13" name="Graphic 12" descr="Back with solid fill">
            <a:extLst>
              <a:ext uri="{FF2B5EF4-FFF2-40B4-BE49-F238E27FC236}">
                <a16:creationId xmlns:a16="http://schemas.microsoft.com/office/drawing/2014/main" id="{D659119B-3082-CF65-BFC4-D349024A774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43800" y="3800475"/>
            <a:ext cx="476250" cy="476250"/>
          </a:xfrm>
          <a:prstGeom prst="rect">
            <a:avLst/>
          </a:prstGeom>
        </p:spPr>
      </p:pic>
      <p:pic>
        <p:nvPicPr>
          <p:cNvPr id="14" name="Graphic 13" descr="Back with solid fill">
            <a:extLst>
              <a:ext uri="{FF2B5EF4-FFF2-40B4-BE49-F238E27FC236}">
                <a16:creationId xmlns:a16="http://schemas.microsoft.com/office/drawing/2014/main" id="{B6503106-3A6A-F19E-9A99-7CB214F8041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86950" y="4514850"/>
            <a:ext cx="476250" cy="476250"/>
          </a:xfrm>
          <a:prstGeom prst="rect">
            <a:avLst/>
          </a:prstGeom>
        </p:spPr>
      </p:pic>
      <p:pic>
        <p:nvPicPr>
          <p:cNvPr id="15" name="Graphic 14" descr="Back with solid fill">
            <a:extLst>
              <a:ext uri="{FF2B5EF4-FFF2-40B4-BE49-F238E27FC236}">
                <a16:creationId xmlns:a16="http://schemas.microsoft.com/office/drawing/2014/main" id="{C4387058-53CD-57DD-4F6A-0BDE25C1E52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410950" y="4029075"/>
            <a:ext cx="466725" cy="485775"/>
          </a:xfrm>
          <a:prstGeom prst="rect">
            <a:avLst/>
          </a:prstGeom>
        </p:spPr>
      </p:pic>
    </p:spTree>
    <p:extLst>
      <p:ext uri="{BB962C8B-B14F-4D97-AF65-F5344CB8AC3E}">
        <p14:creationId xmlns:p14="http://schemas.microsoft.com/office/powerpoint/2010/main" val="2220262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omputer&#10;&#10;Description automatically generated">
            <a:extLst>
              <a:ext uri="{FF2B5EF4-FFF2-40B4-BE49-F238E27FC236}">
                <a16:creationId xmlns:a16="http://schemas.microsoft.com/office/drawing/2014/main" id="{9E071DDF-2F2E-7166-3108-4AF1D68ADF0A}"/>
              </a:ext>
            </a:extLst>
          </p:cNvPr>
          <p:cNvPicPr>
            <a:picLocks noChangeAspect="1"/>
          </p:cNvPicPr>
          <p:nvPr/>
        </p:nvPicPr>
        <p:blipFill>
          <a:blip r:embed="rId2"/>
          <a:stretch>
            <a:fillRect/>
          </a:stretch>
        </p:blipFill>
        <p:spPr>
          <a:xfrm>
            <a:off x="4410075" y="723900"/>
            <a:ext cx="7781330" cy="5838825"/>
          </a:xfrm>
          <a:prstGeom prst="rect">
            <a:avLst/>
          </a:prstGeom>
          <a:ln>
            <a:noFill/>
          </a:ln>
          <a:effectLst>
            <a:softEdge rad="112500"/>
          </a:effectLst>
        </p:spPr>
      </p:pic>
      <p:sp>
        <p:nvSpPr>
          <p:cNvPr id="11" name="TextBox 10">
            <a:extLst>
              <a:ext uri="{FF2B5EF4-FFF2-40B4-BE49-F238E27FC236}">
                <a16:creationId xmlns:a16="http://schemas.microsoft.com/office/drawing/2014/main" id="{D35C1515-3C97-1A8A-FFCD-E8770744CFFA}"/>
              </a:ext>
            </a:extLst>
          </p:cNvPr>
          <p:cNvSpPr txBox="1"/>
          <p:nvPr/>
        </p:nvSpPr>
        <p:spPr>
          <a:xfrm>
            <a:off x="0" y="2305050"/>
            <a:ext cx="4633231" cy="22510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65760">
              <a:lnSpc>
                <a:spcPct val="150000"/>
              </a:lnSpc>
              <a:buFont typeface="Wingdings"/>
              <a:buChar char="v"/>
            </a:pPr>
            <a:r>
              <a:rPr lang="en-US" sz="2400" b="1">
                <a:ea typeface="+mn-lt"/>
                <a:cs typeface="+mn-lt"/>
              </a:rPr>
              <a:t>Now, the user Mostafa is a member of the Administrators group. Press OK to close this form.</a:t>
            </a:r>
          </a:p>
        </p:txBody>
      </p:sp>
      <p:pic>
        <p:nvPicPr>
          <p:cNvPr id="12" name="Graphic 11" descr="Back with solid fill">
            <a:extLst>
              <a:ext uri="{FF2B5EF4-FFF2-40B4-BE49-F238E27FC236}">
                <a16:creationId xmlns:a16="http://schemas.microsoft.com/office/drawing/2014/main" id="{B7CF60E7-9E72-D040-DA49-D9EA8BAA19A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296275" y="2533650"/>
            <a:ext cx="609600" cy="600075"/>
          </a:xfrm>
          <a:prstGeom prst="rect">
            <a:avLst/>
          </a:prstGeom>
        </p:spPr>
      </p:pic>
    </p:spTree>
    <p:extLst>
      <p:ext uri="{BB962C8B-B14F-4D97-AF65-F5344CB8AC3E}">
        <p14:creationId xmlns:p14="http://schemas.microsoft.com/office/powerpoint/2010/main" val="2046357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1303609-C34C-6405-3E1A-FA0D64E53F30}"/>
              </a:ext>
            </a:extLst>
          </p:cNvPr>
          <p:cNvSpPr txBox="1"/>
          <p:nvPr/>
        </p:nvSpPr>
        <p:spPr>
          <a:xfrm>
            <a:off x="1839686" y="2133601"/>
            <a:ext cx="850174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t>simplifying Software Installation with </a:t>
            </a:r>
            <a:r>
              <a:rPr lang="en-US" sz="2800" b="1" err="1"/>
              <a:t>Ninite</a:t>
            </a:r>
            <a:endParaRPr lang="en-US" sz="2800" b="1" err="1">
              <a:cs typeface="Calibri"/>
            </a:endParaRPr>
          </a:p>
        </p:txBody>
      </p:sp>
    </p:spTree>
    <p:extLst>
      <p:ext uri="{BB962C8B-B14F-4D97-AF65-F5344CB8AC3E}">
        <p14:creationId xmlns:p14="http://schemas.microsoft.com/office/powerpoint/2010/main" val="1766158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B7C8D-4167-C9E6-BD18-19B2938DCBC8}"/>
              </a:ext>
            </a:extLst>
          </p:cNvPr>
          <p:cNvSpPr>
            <a:spLocks noGrp="1"/>
          </p:cNvSpPr>
          <p:nvPr>
            <p:ph type="title"/>
          </p:nvPr>
        </p:nvSpPr>
        <p:spPr/>
        <p:txBody>
          <a:bodyPr/>
          <a:lstStyle/>
          <a:p>
            <a:r>
              <a:rPr lang="en-US" sz="3200" b="1"/>
              <a:t>Introduction to Ninite</a:t>
            </a:r>
            <a:endParaRPr lang="en-US" sz="3200" b="1">
              <a:cs typeface="Calibri"/>
            </a:endParaRPr>
          </a:p>
        </p:txBody>
      </p:sp>
      <p:sp>
        <p:nvSpPr>
          <p:cNvPr id="3" name="Content Placeholder 2">
            <a:extLst>
              <a:ext uri="{FF2B5EF4-FFF2-40B4-BE49-F238E27FC236}">
                <a16:creationId xmlns:a16="http://schemas.microsoft.com/office/drawing/2014/main" id="{F720221D-77D0-E2C2-2502-4748C76223D9}"/>
              </a:ext>
            </a:extLst>
          </p:cNvPr>
          <p:cNvSpPr>
            <a:spLocks noGrp="1"/>
          </p:cNvSpPr>
          <p:nvPr>
            <p:ph idx="1"/>
          </p:nvPr>
        </p:nvSpPr>
        <p:spPr>
          <a:xfrm>
            <a:off x="838200" y="1825625"/>
            <a:ext cx="11177336" cy="4351338"/>
          </a:xfrm>
        </p:spPr>
        <p:txBody>
          <a:bodyPr vert="horz" lIns="91440" tIns="45720" rIns="91440" bIns="45720" rtlCol="0" anchor="t">
            <a:normAutofit/>
          </a:bodyPr>
          <a:lstStyle/>
          <a:p>
            <a:pPr marL="0" indent="0">
              <a:lnSpc>
                <a:spcPct val="150000"/>
              </a:lnSpc>
              <a:buNone/>
            </a:pPr>
            <a:r>
              <a:rPr lang="en-US" b="1">
                <a:latin typeface="Calibri"/>
                <a:ea typeface="+mn-lt"/>
                <a:cs typeface="+mn-lt"/>
              </a:rPr>
              <a:t>What is </a:t>
            </a:r>
            <a:r>
              <a:rPr lang="en-US" b="1" err="1">
                <a:latin typeface="Calibri"/>
                <a:ea typeface="+mn-lt"/>
                <a:cs typeface="+mn-lt"/>
              </a:rPr>
              <a:t>Ninite</a:t>
            </a:r>
            <a:r>
              <a:rPr lang="en-US" b="1">
                <a:latin typeface="Calibri"/>
                <a:ea typeface="+mn-lt"/>
                <a:cs typeface="+mn-lt"/>
              </a:rPr>
              <a:t>?</a:t>
            </a:r>
          </a:p>
          <a:p>
            <a:pPr>
              <a:lnSpc>
                <a:spcPct val="150000"/>
              </a:lnSpc>
              <a:buFont typeface="Wingdings" charset="2"/>
              <a:buChar char="v"/>
            </a:pPr>
            <a:r>
              <a:rPr lang="en-US" b="1">
                <a:latin typeface="Calibri"/>
                <a:ea typeface="+mn-lt"/>
                <a:cs typeface="+mn-lt"/>
              </a:rPr>
              <a:t>A tool to install and update multiple programs at once.</a:t>
            </a:r>
          </a:p>
          <a:p>
            <a:pPr>
              <a:lnSpc>
                <a:spcPct val="150000"/>
              </a:lnSpc>
              <a:buFont typeface="Wingdings" charset="2"/>
              <a:buChar char="v"/>
            </a:pPr>
            <a:r>
              <a:rPr lang="en-US" b="1">
                <a:latin typeface="Calibri"/>
                <a:ea typeface="+mn-lt"/>
                <a:cs typeface="+mn-lt"/>
              </a:rPr>
              <a:t>Ensures clean installs with no additional unwanted software (like toolbars or adware).</a:t>
            </a:r>
          </a:p>
          <a:p>
            <a:pPr marL="0" indent="0">
              <a:lnSpc>
                <a:spcPct val="150000"/>
              </a:lnSpc>
              <a:buNone/>
            </a:pPr>
            <a:r>
              <a:rPr lang="en-US" b="1">
                <a:latin typeface="Calibri"/>
                <a:ea typeface="+mn-lt"/>
                <a:cs typeface="+mn-lt"/>
              </a:rPr>
              <a:t>Why Use </a:t>
            </a:r>
            <a:r>
              <a:rPr lang="en-US" b="1" err="1">
                <a:latin typeface="Calibri"/>
                <a:ea typeface="+mn-lt"/>
                <a:cs typeface="+mn-lt"/>
              </a:rPr>
              <a:t>Ninite</a:t>
            </a:r>
            <a:r>
              <a:rPr lang="en-US" b="1">
                <a:latin typeface="Calibri"/>
                <a:ea typeface="+mn-lt"/>
                <a:cs typeface="+mn-lt"/>
              </a:rPr>
              <a:t>?</a:t>
            </a:r>
            <a:endParaRPr lang="en-US" b="1">
              <a:latin typeface="Calibri"/>
              <a:cs typeface="Calibri"/>
            </a:endParaRPr>
          </a:p>
          <a:p>
            <a:pPr>
              <a:lnSpc>
                <a:spcPct val="150000"/>
              </a:lnSpc>
              <a:buFont typeface="Wingdings" charset="2"/>
              <a:buChar char="v"/>
            </a:pPr>
            <a:r>
              <a:rPr lang="en-US" b="1">
                <a:latin typeface="Calibri"/>
                <a:ea typeface="+mn-lt"/>
                <a:cs typeface="+mn-lt"/>
              </a:rPr>
              <a:t>Saves time by automating software installation.</a:t>
            </a:r>
            <a:endParaRPr lang="en-US" b="1">
              <a:latin typeface="Calibri"/>
              <a:cs typeface="Calibri"/>
            </a:endParaRPr>
          </a:p>
          <a:p>
            <a:pPr>
              <a:lnSpc>
                <a:spcPct val="150000"/>
              </a:lnSpc>
              <a:buFont typeface="Wingdings" charset="2"/>
              <a:buChar char="v"/>
            </a:pPr>
            <a:r>
              <a:rPr lang="en-US" b="1">
                <a:latin typeface="Calibri"/>
                <a:ea typeface="+mn-lt"/>
                <a:cs typeface="+mn-lt"/>
              </a:rPr>
              <a:t>Keeps programs up-to-date without manual checking.</a:t>
            </a:r>
            <a:endParaRPr lang="en-US" b="1">
              <a:latin typeface="Calibri"/>
              <a:cs typeface="Calibri"/>
            </a:endParaRPr>
          </a:p>
          <a:p>
            <a:pPr>
              <a:buFont typeface="Wingdings" charset="2"/>
              <a:buChar char="v"/>
            </a:pPr>
            <a:endParaRPr lang="en-US" b="1">
              <a:latin typeface="Calibri"/>
              <a:cs typeface="Calibri"/>
            </a:endParaRPr>
          </a:p>
        </p:txBody>
      </p:sp>
    </p:spTree>
    <p:extLst>
      <p:ext uri="{BB962C8B-B14F-4D97-AF65-F5344CB8AC3E}">
        <p14:creationId xmlns:p14="http://schemas.microsoft.com/office/powerpoint/2010/main" val="2373097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6D583C-60A4-5A88-6BEB-5B49A5F50ABB}"/>
              </a:ext>
            </a:extLst>
          </p:cNvPr>
          <p:cNvSpPr txBox="1"/>
          <p:nvPr/>
        </p:nvSpPr>
        <p:spPr>
          <a:xfrm>
            <a:off x="2648571" y="3099086"/>
            <a:ext cx="690154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a:latin typeface="Calibri"/>
                <a:ea typeface="Calibri"/>
                <a:cs typeface="Calibri"/>
              </a:rPr>
              <a:t>How to Use </a:t>
            </a:r>
            <a:r>
              <a:rPr lang="en-US" sz="3600" b="1" err="1">
                <a:latin typeface="Calibri"/>
                <a:ea typeface="Calibri"/>
                <a:cs typeface="Calibri"/>
              </a:rPr>
              <a:t>Ninite</a:t>
            </a:r>
            <a:r>
              <a:rPr lang="en-US" sz="3600" b="1">
                <a:latin typeface="Calibri"/>
                <a:ea typeface="Calibri"/>
                <a:cs typeface="Calibri"/>
              </a:rPr>
              <a:t> – Step-by-Step</a:t>
            </a:r>
            <a:r>
              <a:rPr lang="en-US" sz="3600" b="1">
                <a:latin typeface="Calibri"/>
                <a:ea typeface="Calibri Light"/>
                <a:cs typeface="Calibri Light"/>
              </a:rPr>
              <a:t>​</a:t>
            </a:r>
            <a:endParaRPr lang="en-US" b="1">
              <a:latin typeface="Calibri"/>
              <a:ea typeface="Calibri"/>
              <a:cs typeface="Calibri"/>
            </a:endParaRPr>
          </a:p>
        </p:txBody>
      </p:sp>
    </p:spTree>
    <p:extLst>
      <p:ext uri="{BB962C8B-B14F-4D97-AF65-F5344CB8AC3E}">
        <p14:creationId xmlns:p14="http://schemas.microsoft.com/office/powerpoint/2010/main" val="4231888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DA254412-E3AE-F39E-D2A7-ED18D9785135}"/>
              </a:ext>
            </a:extLst>
          </p:cNvPr>
          <p:cNvPicPr>
            <a:picLocks noChangeAspect="1"/>
          </p:cNvPicPr>
          <p:nvPr/>
        </p:nvPicPr>
        <p:blipFill>
          <a:blip r:embed="rId2"/>
          <a:stretch>
            <a:fillRect/>
          </a:stretch>
        </p:blipFill>
        <p:spPr>
          <a:xfrm>
            <a:off x="4868601" y="686041"/>
            <a:ext cx="7326495" cy="5487948"/>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87F98543-5FA1-C120-81AC-21B701260B33}"/>
              </a:ext>
            </a:extLst>
          </p:cNvPr>
          <p:cNvSpPr txBox="1"/>
          <p:nvPr/>
        </p:nvSpPr>
        <p:spPr>
          <a:xfrm>
            <a:off x="0" y="2947927"/>
            <a:ext cx="4396475" cy="96795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150000"/>
              </a:lnSpc>
              <a:buFont typeface="Wingdings"/>
              <a:buChar char="v"/>
            </a:pPr>
            <a:r>
              <a:rPr lang="en-US" sz="2000" b="1">
                <a:latin typeface="Calibri"/>
                <a:ea typeface="+mn-lt"/>
                <a:cs typeface="+mn-lt"/>
              </a:rPr>
              <a:t>The first step is to visit </a:t>
            </a:r>
            <a:r>
              <a:rPr lang="en-US" sz="2000" b="1" err="1">
                <a:latin typeface="Calibri"/>
                <a:ea typeface="+mn-lt"/>
                <a:cs typeface="+mn-lt"/>
              </a:rPr>
              <a:t>Ninite's</a:t>
            </a:r>
            <a:r>
              <a:rPr lang="en-US" sz="2000" b="1">
                <a:latin typeface="Calibri"/>
                <a:ea typeface="+mn-lt"/>
                <a:cs typeface="+mn-lt"/>
              </a:rPr>
              <a:t> website  at ninite.com</a:t>
            </a:r>
            <a:endParaRPr lang="en-US" sz="2000" b="1">
              <a:latin typeface="Calibri"/>
              <a:ea typeface="Calibri"/>
              <a:cs typeface="Calibri"/>
            </a:endParaRPr>
          </a:p>
        </p:txBody>
      </p:sp>
    </p:spTree>
    <p:extLst>
      <p:ext uri="{BB962C8B-B14F-4D97-AF65-F5344CB8AC3E}">
        <p14:creationId xmlns:p14="http://schemas.microsoft.com/office/powerpoint/2010/main" val="98032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
            <a:extLst>
              <a:ext uri="{FF2B5EF4-FFF2-40B4-BE49-F238E27FC236}">
                <a16:creationId xmlns:a16="http://schemas.microsoft.com/office/drawing/2014/main" id="{335BF9FC-E281-C932-DB20-339DAE9C0EF8}"/>
              </a:ext>
            </a:extLst>
          </p:cNvPr>
          <p:cNvPicPr>
            <a:picLocks noChangeAspect="1"/>
          </p:cNvPicPr>
          <p:nvPr/>
        </p:nvPicPr>
        <p:blipFill>
          <a:blip r:embed="rId2"/>
          <a:stretch>
            <a:fillRect/>
          </a:stretch>
        </p:blipFill>
        <p:spPr>
          <a:xfrm>
            <a:off x="5157005" y="1311542"/>
            <a:ext cx="7037372" cy="5356144"/>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5D3288BF-8F96-0F7E-C1B3-DBA90207FE31}"/>
              </a:ext>
            </a:extLst>
          </p:cNvPr>
          <p:cNvSpPr txBox="1"/>
          <p:nvPr/>
        </p:nvSpPr>
        <p:spPr>
          <a:xfrm>
            <a:off x="2177" y="1711234"/>
            <a:ext cx="5056986" cy="30839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200000"/>
              </a:lnSpc>
              <a:buFont typeface="Wingdings"/>
              <a:buChar char="v"/>
            </a:pPr>
            <a:r>
              <a:rPr lang="en-US" sz="2000" b="1">
                <a:latin typeface="Calibri"/>
                <a:ea typeface="+mn-lt"/>
                <a:cs typeface="+mn-lt"/>
              </a:rPr>
              <a:t>This screen shows a list of supported applications. Choose the ones you want, such as browsers, media players, and security tools select the programs that you want to install.</a:t>
            </a:r>
            <a:endParaRPr lang="en-US" sz="2000" b="1">
              <a:latin typeface="Calibri"/>
              <a:ea typeface="Calibri"/>
              <a:cs typeface="Calibri"/>
            </a:endParaRPr>
          </a:p>
        </p:txBody>
      </p:sp>
    </p:spTree>
    <p:extLst>
      <p:ext uri="{BB962C8B-B14F-4D97-AF65-F5344CB8AC3E}">
        <p14:creationId xmlns:p14="http://schemas.microsoft.com/office/powerpoint/2010/main" val="26896257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5545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DF4F50-6CA0-01BF-15E1-0F889172F9C5}"/>
              </a:ext>
            </a:extLst>
          </p:cNvPr>
          <p:cNvSpPr txBox="1"/>
          <p:nvPr/>
        </p:nvSpPr>
        <p:spPr>
          <a:xfrm>
            <a:off x="247225" y="3176670"/>
            <a:ext cx="3814112" cy="1879489"/>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lgn="just">
              <a:lnSpc>
                <a:spcPct val="150000"/>
              </a:lnSpc>
              <a:buFont typeface="Wingdings"/>
              <a:buChar char="v"/>
            </a:pPr>
            <a:endParaRPr lang="en-US" sz="2000" b="1"/>
          </a:p>
          <a:p>
            <a:pPr marL="342900" indent="-342900" algn="just">
              <a:lnSpc>
                <a:spcPct val="150000"/>
              </a:lnSpc>
              <a:buFont typeface="Wingdings"/>
              <a:buChar char="v"/>
            </a:pPr>
            <a:r>
              <a:rPr lang="en-US" sz="2000" b="1">
                <a:latin typeface="Calibri"/>
                <a:ea typeface="+mn-lt"/>
                <a:cs typeface="+mn-lt"/>
              </a:rPr>
              <a:t>Click " Get Your </a:t>
            </a:r>
            <a:r>
              <a:rPr lang="en-US" sz="2000" b="1" err="1">
                <a:latin typeface="Calibri"/>
                <a:ea typeface="+mn-lt"/>
                <a:cs typeface="+mn-lt"/>
              </a:rPr>
              <a:t>Ninite</a:t>
            </a:r>
            <a:r>
              <a:rPr lang="en-US" sz="2000" b="1">
                <a:latin typeface="Calibri"/>
                <a:ea typeface="+mn-lt"/>
                <a:cs typeface="+mn-lt"/>
              </a:rPr>
              <a:t> " </a:t>
            </a:r>
          </a:p>
          <a:p>
            <a:pPr algn="just">
              <a:lnSpc>
                <a:spcPct val="150000"/>
              </a:lnSpc>
            </a:pPr>
            <a:r>
              <a:rPr lang="en-US" sz="2000" b="1">
                <a:latin typeface="Calibri"/>
                <a:ea typeface="+mn-lt"/>
                <a:cs typeface="+mn-lt"/>
              </a:rPr>
              <a:t>     to download a custom installer.</a:t>
            </a:r>
          </a:p>
          <a:p>
            <a:pPr algn="just">
              <a:lnSpc>
                <a:spcPct val="150000"/>
              </a:lnSpc>
            </a:pPr>
            <a:endParaRPr lang="en-US" sz="2000" b="1">
              <a:ea typeface="Calibri" panose="020F0502020204030204"/>
              <a:cs typeface="Calibri" panose="020F0502020204030204"/>
            </a:endParaRPr>
          </a:p>
        </p:txBody>
      </p:sp>
      <p:pic>
        <p:nvPicPr>
          <p:cNvPr id="3" name="Picture 2" descr="A screenshot of a computer&#10;&#10;Description automatically generated">
            <a:extLst>
              <a:ext uri="{FF2B5EF4-FFF2-40B4-BE49-F238E27FC236}">
                <a16:creationId xmlns:a16="http://schemas.microsoft.com/office/drawing/2014/main" id="{16D92AD0-AC6A-76B5-4B9E-979559F7D25B}"/>
              </a:ext>
            </a:extLst>
          </p:cNvPr>
          <p:cNvPicPr>
            <a:picLocks noChangeAspect="1"/>
          </p:cNvPicPr>
          <p:nvPr/>
        </p:nvPicPr>
        <p:blipFill>
          <a:blip r:embed="rId2"/>
          <a:stretch>
            <a:fillRect/>
          </a:stretch>
        </p:blipFill>
        <p:spPr>
          <a:xfrm>
            <a:off x="4310868" y="1370549"/>
            <a:ext cx="7766404" cy="5493841"/>
          </a:xfrm>
          <a:prstGeom prst="rect">
            <a:avLst/>
          </a:prstGeom>
          <a:ln>
            <a:noFill/>
          </a:ln>
          <a:effectLst>
            <a:outerShdw blurRad="292100" dist="139700" dir="2700000" algn="tl" rotWithShape="0">
              <a:srgbClr val="333333">
                <a:alpha val="65000"/>
              </a:srgbClr>
            </a:outerShdw>
          </a:effectLst>
        </p:spPr>
      </p:pic>
      <p:pic>
        <p:nvPicPr>
          <p:cNvPr id="5" name="Graphic 4" descr="Back with solid fill">
            <a:extLst>
              <a:ext uri="{FF2B5EF4-FFF2-40B4-BE49-F238E27FC236}">
                <a16:creationId xmlns:a16="http://schemas.microsoft.com/office/drawing/2014/main" id="{BAB9B7F5-FA99-08E6-9A48-138550CB5A5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63257" y="2545948"/>
            <a:ext cx="809625" cy="809625"/>
          </a:xfrm>
          <a:prstGeom prst="rect">
            <a:avLst/>
          </a:prstGeom>
        </p:spPr>
      </p:pic>
    </p:spTree>
    <p:extLst>
      <p:ext uri="{BB962C8B-B14F-4D97-AF65-F5344CB8AC3E}">
        <p14:creationId xmlns:p14="http://schemas.microsoft.com/office/powerpoint/2010/main" val="282252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73D1E203-7A9D-22A1-B5EF-0D8E0568276C}"/>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
                    </a14:imgEffect>
                  </a14:imgLayer>
                </a14:imgProps>
              </a:ext>
            </a:extLst>
          </a:blip>
          <a:stretch>
            <a:fillRect/>
          </a:stretch>
        </p:blipFill>
        <p:spPr>
          <a:xfrm>
            <a:off x="4936120" y="686041"/>
            <a:ext cx="7181277" cy="5481371"/>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5CFA4230-317A-80EB-B392-FAB2BE7E075A}"/>
              </a:ext>
            </a:extLst>
          </p:cNvPr>
          <p:cNvSpPr txBox="1"/>
          <p:nvPr/>
        </p:nvSpPr>
        <p:spPr>
          <a:xfrm>
            <a:off x="-16808" y="3178759"/>
            <a:ext cx="4781349" cy="506292"/>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lnSpc>
                <a:spcPct val="150000"/>
              </a:lnSpc>
              <a:buFont typeface="Wingdings"/>
              <a:buChar char="v"/>
            </a:pPr>
            <a:r>
              <a:rPr lang="en-US" sz="2000" b="1">
                <a:latin typeface="Calibri"/>
                <a:ea typeface="+mn-lt"/>
                <a:cs typeface="+mn-lt"/>
              </a:rPr>
              <a:t>Press on open file to run the installer.</a:t>
            </a:r>
          </a:p>
        </p:txBody>
      </p:sp>
      <p:pic>
        <p:nvPicPr>
          <p:cNvPr id="2" name="Graphic 1" descr="Back with solid fill">
            <a:extLst>
              <a:ext uri="{FF2B5EF4-FFF2-40B4-BE49-F238E27FC236}">
                <a16:creationId xmlns:a16="http://schemas.microsoft.com/office/drawing/2014/main" id="{F6BBEB9E-4052-2F1D-E221-4D946BFBAE9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48575" y="1000125"/>
            <a:ext cx="714375" cy="714375"/>
          </a:xfrm>
          <a:prstGeom prst="rect">
            <a:avLst/>
          </a:prstGeom>
        </p:spPr>
      </p:pic>
    </p:spTree>
    <p:extLst>
      <p:ext uri="{BB962C8B-B14F-4D97-AF65-F5344CB8AC3E}">
        <p14:creationId xmlns:p14="http://schemas.microsoft.com/office/powerpoint/2010/main" val="1627112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76CF1-3356-75E3-F246-B377BBE5FDB0}"/>
              </a:ext>
            </a:extLst>
          </p:cNvPr>
          <p:cNvSpPr>
            <a:spLocks noGrp="1"/>
          </p:cNvSpPr>
          <p:nvPr>
            <p:ph type="title"/>
          </p:nvPr>
        </p:nvSpPr>
        <p:spPr>
          <a:xfrm>
            <a:off x="7979961" y="1325880"/>
            <a:ext cx="3564340" cy="519549"/>
          </a:xfrm>
        </p:spPr>
        <p:txBody>
          <a:bodyPr vert="horz" lIns="91440" tIns="45720" rIns="91440" bIns="45720" rtlCol="0" anchor="b">
            <a:normAutofit fontScale="90000"/>
          </a:bodyPr>
          <a:lstStyle/>
          <a:p>
            <a:endParaRPr lang="en-US" sz="4800" dirty="0">
              <a:solidFill>
                <a:srgbClr val="EBEBEB"/>
              </a:solidFill>
            </a:endParaRPr>
          </a:p>
        </p:txBody>
      </p:sp>
      <p:pic>
        <p:nvPicPr>
          <p:cNvPr id="6" name="Picture 5" descr="One in a crowd">
            <a:extLst>
              <a:ext uri="{FF2B5EF4-FFF2-40B4-BE49-F238E27FC236}">
                <a16:creationId xmlns:a16="http://schemas.microsoft.com/office/drawing/2014/main" id="{BBAE180E-A09F-9CB9-4052-7AE684B46921}"/>
              </a:ext>
            </a:extLst>
          </p:cNvPr>
          <p:cNvPicPr>
            <a:picLocks noChangeAspect="1"/>
          </p:cNvPicPr>
          <p:nvPr/>
        </p:nvPicPr>
        <p:blipFill>
          <a:blip r:embed="rId2"/>
          <a:srcRect l="11207" r="3933" b="4"/>
          <a:stretch/>
        </p:blipFill>
        <p:spPr>
          <a:xfrm>
            <a:off x="20" y="10"/>
            <a:ext cx="7759920" cy="6857991"/>
          </a:xfrm>
          <a:custGeom>
            <a:avLst/>
            <a:gdLst/>
            <a:ahLst/>
            <a:cxnLst/>
            <a:rect l="l" t="t" r="r" b="b"/>
            <a:pathLst>
              <a:path w="7759940" h="6858001">
                <a:moveTo>
                  <a:pt x="0" y="0"/>
                </a:moveTo>
                <a:lnTo>
                  <a:pt x="1296537" y="0"/>
                </a:lnTo>
                <a:lnTo>
                  <a:pt x="1296537" y="1"/>
                </a:lnTo>
                <a:lnTo>
                  <a:pt x="6415225" y="1"/>
                </a:lnTo>
                <a:lnTo>
                  <a:pt x="6415225" y="0"/>
                </a:lnTo>
                <a:lnTo>
                  <a:pt x="7758763" y="0"/>
                </a:lnTo>
                <a:lnTo>
                  <a:pt x="7733718" y="155677"/>
                </a:lnTo>
                <a:lnTo>
                  <a:pt x="7709849" y="310668"/>
                </a:lnTo>
                <a:lnTo>
                  <a:pt x="7686485" y="466344"/>
                </a:lnTo>
                <a:lnTo>
                  <a:pt x="7666482" y="622707"/>
                </a:lnTo>
                <a:lnTo>
                  <a:pt x="7646311" y="778383"/>
                </a:lnTo>
                <a:lnTo>
                  <a:pt x="7627485" y="934746"/>
                </a:lnTo>
                <a:lnTo>
                  <a:pt x="7611349" y="1089051"/>
                </a:lnTo>
                <a:lnTo>
                  <a:pt x="7596053" y="1245413"/>
                </a:lnTo>
                <a:lnTo>
                  <a:pt x="7582101" y="1401090"/>
                </a:lnTo>
                <a:lnTo>
                  <a:pt x="7569999" y="1554023"/>
                </a:lnTo>
                <a:lnTo>
                  <a:pt x="7557896" y="1709014"/>
                </a:lnTo>
                <a:lnTo>
                  <a:pt x="7547811" y="1861947"/>
                </a:lnTo>
                <a:lnTo>
                  <a:pt x="7539911" y="2014881"/>
                </a:lnTo>
                <a:lnTo>
                  <a:pt x="7531674" y="2167128"/>
                </a:lnTo>
                <a:lnTo>
                  <a:pt x="7524783" y="2318004"/>
                </a:lnTo>
                <a:lnTo>
                  <a:pt x="7519908" y="2467509"/>
                </a:lnTo>
                <a:lnTo>
                  <a:pt x="7515706" y="2617013"/>
                </a:lnTo>
                <a:lnTo>
                  <a:pt x="7511672" y="2765146"/>
                </a:lnTo>
                <a:lnTo>
                  <a:pt x="7509823" y="2911221"/>
                </a:lnTo>
                <a:lnTo>
                  <a:pt x="7507806" y="3057297"/>
                </a:lnTo>
                <a:lnTo>
                  <a:pt x="7506797" y="3201315"/>
                </a:lnTo>
                <a:lnTo>
                  <a:pt x="7507806" y="3343961"/>
                </a:lnTo>
                <a:lnTo>
                  <a:pt x="7507806" y="3485236"/>
                </a:lnTo>
                <a:lnTo>
                  <a:pt x="7509823" y="3625139"/>
                </a:lnTo>
                <a:lnTo>
                  <a:pt x="7512848" y="3762299"/>
                </a:lnTo>
                <a:lnTo>
                  <a:pt x="7515706" y="3898087"/>
                </a:lnTo>
                <a:lnTo>
                  <a:pt x="7518900" y="4031133"/>
                </a:lnTo>
                <a:lnTo>
                  <a:pt x="7523774" y="4163492"/>
                </a:lnTo>
                <a:lnTo>
                  <a:pt x="7528985" y="4293793"/>
                </a:lnTo>
                <a:lnTo>
                  <a:pt x="7533691" y="4421352"/>
                </a:lnTo>
                <a:lnTo>
                  <a:pt x="7546971" y="4670298"/>
                </a:lnTo>
                <a:lnTo>
                  <a:pt x="7561090" y="4908956"/>
                </a:lnTo>
                <a:lnTo>
                  <a:pt x="7575882" y="5138013"/>
                </a:lnTo>
                <a:lnTo>
                  <a:pt x="7592187" y="5354726"/>
                </a:lnTo>
                <a:lnTo>
                  <a:pt x="7609164" y="5561838"/>
                </a:lnTo>
                <a:lnTo>
                  <a:pt x="7627485" y="5753862"/>
                </a:lnTo>
                <a:lnTo>
                  <a:pt x="7645471" y="5934227"/>
                </a:lnTo>
                <a:lnTo>
                  <a:pt x="7663456" y="6100191"/>
                </a:lnTo>
                <a:lnTo>
                  <a:pt x="7680433" y="6252438"/>
                </a:lnTo>
                <a:lnTo>
                  <a:pt x="7696570" y="6387541"/>
                </a:lnTo>
                <a:lnTo>
                  <a:pt x="7711866" y="6509613"/>
                </a:lnTo>
                <a:lnTo>
                  <a:pt x="7724641" y="6612483"/>
                </a:lnTo>
                <a:lnTo>
                  <a:pt x="7736743" y="6698894"/>
                </a:lnTo>
                <a:lnTo>
                  <a:pt x="7754057" y="6817538"/>
                </a:lnTo>
                <a:lnTo>
                  <a:pt x="7759940" y="6858000"/>
                </a:lnTo>
                <a:lnTo>
                  <a:pt x="6854586" y="6858000"/>
                </a:lnTo>
                <a:lnTo>
                  <a:pt x="6854586" y="6858001"/>
                </a:lnTo>
                <a:lnTo>
                  <a:pt x="764022" y="6858001"/>
                </a:lnTo>
                <a:lnTo>
                  <a:pt x="764022" y="6858000"/>
                </a:lnTo>
                <a:lnTo>
                  <a:pt x="0" y="6858000"/>
                </a:lnTo>
                <a:close/>
              </a:path>
            </a:pathLst>
          </a:custGeom>
        </p:spPr>
      </p:pic>
      <p:sp>
        <p:nvSpPr>
          <p:cNvPr id="3" name="TextBox 2">
            <a:extLst>
              <a:ext uri="{FF2B5EF4-FFF2-40B4-BE49-F238E27FC236}">
                <a16:creationId xmlns:a16="http://schemas.microsoft.com/office/drawing/2014/main" id="{FFB170FF-DB20-5DDC-4C7A-549CF1B92A97}"/>
              </a:ext>
            </a:extLst>
          </p:cNvPr>
          <p:cNvSpPr txBox="1"/>
          <p:nvPr/>
        </p:nvSpPr>
        <p:spPr>
          <a:xfrm flipH="1">
            <a:off x="7877173" y="2895600"/>
            <a:ext cx="431480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Eng. Ahmed Mohamed Abdel Raheem</a:t>
            </a:r>
          </a:p>
        </p:txBody>
      </p:sp>
      <p:sp>
        <p:nvSpPr>
          <p:cNvPr id="5" name="TextBox 4">
            <a:extLst>
              <a:ext uri="{FF2B5EF4-FFF2-40B4-BE49-F238E27FC236}">
                <a16:creationId xmlns:a16="http://schemas.microsoft.com/office/drawing/2014/main" id="{F604F9F5-47B1-2064-B9D7-BD989A1F220F}"/>
              </a:ext>
            </a:extLst>
          </p:cNvPr>
          <p:cNvSpPr txBox="1"/>
          <p:nvPr/>
        </p:nvSpPr>
        <p:spPr>
          <a:xfrm>
            <a:off x="8001000" y="5448300"/>
            <a:ext cx="36480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Instructor: Eng. Mostafa Salah</a:t>
            </a:r>
          </a:p>
        </p:txBody>
      </p:sp>
    </p:spTree>
    <p:extLst>
      <p:ext uri="{BB962C8B-B14F-4D97-AF65-F5344CB8AC3E}">
        <p14:creationId xmlns:p14="http://schemas.microsoft.com/office/powerpoint/2010/main" val="21009128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A7BA12B0-F773-FB97-9A8A-BAE6FBF4DCB0}"/>
              </a:ext>
            </a:extLst>
          </p:cNvPr>
          <p:cNvPicPr>
            <a:picLocks noChangeAspect="1"/>
          </p:cNvPicPr>
          <p:nvPr/>
        </p:nvPicPr>
        <p:blipFill>
          <a:blip r:embed="rId2"/>
          <a:stretch>
            <a:fillRect/>
          </a:stretch>
        </p:blipFill>
        <p:spPr>
          <a:xfrm>
            <a:off x="4675690" y="686041"/>
            <a:ext cx="7340115" cy="5488057"/>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6A05EFDB-3BDE-6B5D-87BD-CCAF1B2AF926}"/>
              </a:ext>
            </a:extLst>
          </p:cNvPr>
          <p:cNvSpPr txBox="1"/>
          <p:nvPr/>
        </p:nvSpPr>
        <p:spPr>
          <a:xfrm>
            <a:off x="0" y="2711611"/>
            <a:ext cx="4366590" cy="17256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200000"/>
              </a:lnSpc>
              <a:buFont typeface="Wingdings"/>
              <a:buChar char="v"/>
            </a:pPr>
            <a:r>
              <a:rPr lang="en-US" sz="2000" b="1">
                <a:latin typeface="Calibri"/>
                <a:ea typeface="+mn-lt"/>
                <a:cs typeface="+mn-lt"/>
              </a:rPr>
              <a:t>Run the installer to begin the batch installation by clicking Yes.</a:t>
            </a:r>
            <a:endParaRPr lang="en-US"/>
          </a:p>
          <a:p>
            <a:pPr>
              <a:lnSpc>
                <a:spcPct val="150000"/>
              </a:lnSpc>
              <a:buFont typeface="Wingdings"/>
              <a:buChar char="v"/>
            </a:pPr>
            <a:endParaRPr lang="en-US" sz="2000" b="1">
              <a:ea typeface="Calibri" panose="020F0502020204030204"/>
              <a:cs typeface="Calibri" panose="020F0502020204030204"/>
            </a:endParaRPr>
          </a:p>
        </p:txBody>
      </p:sp>
      <p:pic>
        <p:nvPicPr>
          <p:cNvPr id="3" name="Graphic 2" descr="Back with solid fill">
            <a:extLst>
              <a:ext uri="{FF2B5EF4-FFF2-40B4-BE49-F238E27FC236}">
                <a16:creationId xmlns:a16="http://schemas.microsoft.com/office/drawing/2014/main" id="{569C7113-3F0F-6489-BCBB-22CF7C42E44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19875" y="4200525"/>
            <a:ext cx="914400" cy="914400"/>
          </a:xfrm>
          <a:prstGeom prst="rect">
            <a:avLst/>
          </a:prstGeom>
        </p:spPr>
      </p:pic>
    </p:spTree>
    <p:extLst>
      <p:ext uri="{BB962C8B-B14F-4D97-AF65-F5344CB8AC3E}">
        <p14:creationId xmlns:p14="http://schemas.microsoft.com/office/powerpoint/2010/main" val="1741299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872295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FE8F16CD-F00F-EF7A-2EEA-3A23E2DCD52A}"/>
              </a:ext>
            </a:extLst>
          </p:cNvPr>
          <p:cNvPicPr>
            <a:picLocks noChangeAspect="1"/>
          </p:cNvPicPr>
          <p:nvPr/>
        </p:nvPicPr>
        <p:blipFill>
          <a:blip r:embed="rId2"/>
          <a:stretch>
            <a:fillRect/>
          </a:stretch>
        </p:blipFill>
        <p:spPr>
          <a:xfrm>
            <a:off x="5192790" y="1375372"/>
            <a:ext cx="6863164" cy="5487356"/>
          </a:xfrm>
          <a:prstGeom prst="rect">
            <a:avLst/>
          </a:prstGeom>
          <a:ln>
            <a:noFill/>
          </a:ln>
          <a:effectLst>
            <a:outerShdw blurRad="292100" dist="139700" dir="2700000" algn="tl" rotWithShape="0">
              <a:srgbClr val="333333">
                <a:alpha val="65000"/>
              </a:srgbClr>
            </a:outerShdw>
          </a:effectLst>
        </p:spPr>
      </p:pic>
      <p:sp>
        <p:nvSpPr>
          <p:cNvPr id="3" name="TextBox 2">
            <a:extLst>
              <a:ext uri="{FF2B5EF4-FFF2-40B4-BE49-F238E27FC236}">
                <a16:creationId xmlns:a16="http://schemas.microsoft.com/office/drawing/2014/main" id="{AAAD5981-6D50-72A6-5B36-64995321D5E5}"/>
              </a:ext>
            </a:extLst>
          </p:cNvPr>
          <p:cNvSpPr txBox="1"/>
          <p:nvPr/>
        </p:nvSpPr>
        <p:spPr>
          <a:xfrm>
            <a:off x="0" y="2253446"/>
            <a:ext cx="4690265" cy="24660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200000"/>
              </a:lnSpc>
              <a:buFont typeface="Wingdings"/>
              <a:buChar char="v"/>
            </a:pPr>
            <a:r>
              <a:rPr lang="en-US" sz="2000" b="1">
                <a:latin typeface="Calibri"/>
                <a:ea typeface="+mn-lt"/>
                <a:cs typeface="+mn-lt"/>
              </a:rPr>
              <a:t>The installer will begin downloading and installing the selected programs one by one, and there is no need to click through the installation wizards.</a:t>
            </a:r>
            <a:endParaRPr lang="en-US"/>
          </a:p>
        </p:txBody>
      </p:sp>
    </p:spTree>
    <p:extLst>
      <p:ext uri="{BB962C8B-B14F-4D97-AF65-F5344CB8AC3E}">
        <p14:creationId xmlns:p14="http://schemas.microsoft.com/office/powerpoint/2010/main" val="4039483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0ABD4572-8D2D-7225-DE1C-BE25494823B3}"/>
              </a:ext>
            </a:extLst>
          </p:cNvPr>
          <p:cNvPicPr>
            <a:picLocks noChangeAspect="1"/>
          </p:cNvPicPr>
          <p:nvPr/>
        </p:nvPicPr>
        <p:blipFill>
          <a:blip r:embed="rId2"/>
          <a:stretch>
            <a:fillRect/>
          </a:stretch>
        </p:blipFill>
        <p:spPr>
          <a:xfrm>
            <a:off x="4666044" y="1370549"/>
            <a:ext cx="7527685" cy="5490080"/>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E98A6D7C-0CB7-46EB-19A1-397F817758A6}"/>
              </a:ext>
            </a:extLst>
          </p:cNvPr>
          <p:cNvSpPr txBox="1"/>
          <p:nvPr/>
        </p:nvSpPr>
        <p:spPr>
          <a:xfrm>
            <a:off x="0" y="2253446"/>
            <a:ext cx="4202219" cy="30816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200000"/>
              </a:lnSpc>
              <a:buFont typeface="Wingdings"/>
              <a:buChar char="v"/>
            </a:pPr>
            <a:r>
              <a:rPr lang="en-US" sz="2000" b="1">
                <a:latin typeface="Calibri"/>
                <a:ea typeface="+mn-lt"/>
                <a:cs typeface="+mn-lt"/>
              </a:rPr>
              <a:t>The </a:t>
            </a:r>
            <a:r>
              <a:rPr lang="en-US" sz="2000" b="1" err="1">
                <a:latin typeface="Calibri"/>
                <a:ea typeface="+mn-lt"/>
                <a:cs typeface="+mn-lt"/>
              </a:rPr>
              <a:t>Ninite</a:t>
            </a:r>
            <a:r>
              <a:rPr lang="en-US" sz="2000" b="1">
                <a:latin typeface="Calibri"/>
                <a:ea typeface="+mn-lt"/>
                <a:cs typeface="+mn-lt"/>
              </a:rPr>
              <a:t> installer shows that the installation process is complete, with each program displaying an 'OK' status, confirming successful installation. Press Close to finish</a:t>
            </a:r>
            <a:endParaRPr lang="en-US"/>
          </a:p>
        </p:txBody>
      </p:sp>
      <p:pic>
        <p:nvPicPr>
          <p:cNvPr id="2" name="Graphic 1" descr="Back with solid fill">
            <a:extLst>
              <a:ext uri="{FF2B5EF4-FFF2-40B4-BE49-F238E27FC236}">
                <a16:creationId xmlns:a16="http://schemas.microsoft.com/office/drawing/2014/main" id="{36FC4B07-48F9-5AAB-7DD0-1B67D51B77A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496550" y="2047875"/>
            <a:ext cx="619125" cy="619125"/>
          </a:xfrm>
          <a:prstGeom prst="rect">
            <a:avLst/>
          </a:prstGeom>
        </p:spPr>
      </p:pic>
    </p:spTree>
    <p:extLst>
      <p:ext uri="{BB962C8B-B14F-4D97-AF65-F5344CB8AC3E}">
        <p14:creationId xmlns:p14="http://schemas.microsoft.com/office/powerpoint/2010/main" val="3500350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9" name="Picture 38">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40" name="Oval 39">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1" name="Picture 40">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42" name="Picture 41">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3" name="Rectangle 42">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4" name="Rectangle 43">
            <a:extLst>
              <a:ext uri="{FF2B5EF4-FFF2-40B4-BE49-F238E27FC236}">
                <a16:creationId xmlns:a16="http://schemas.microsoft.com/office/drawing/2014/main" id="{C6A81905-F480-46A4-BC10-215D24EA1A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658C08C-1779-6404-9F4B-B25F0B0665A4}"/>
              </a:ext>
            </a:extLst>
          </p:cNvPr>
          <p:cNvSpPr txBox="1"/>
          <p:nvPr/>
        </p:nvSpPr>
        <p:spPr>
          <a:xfrm>
            <a:off x="4872012" y="1447800"/>
            <a:ext cx="5222325" cy="3329581"/>
          </a:xfrm>
          <a:prstGeom prst="rect">
            <a:avLst/>
          </a:prstGeom>
        </p:spPr>
        <p:txBody>
          <a:bodyPr vert="horz" lIns="91440" tIns="45720" rIns="91440" bIns="45720" rtlCol="0" anchor="b">
            <a:normAutofit/>
          </a:bodyPr>
          <a:lstStyle/>
          <a:p>
            <a:pPr>
              <a:lnSpc>
                <a:spcPct val="90000"/>
              </a:lnSpc>
              <a:spcBef>
                <a:spcPct val="0"/>
              </a:spcBef>
              <a:spcAft>
                <a:spcPts val="600"/>
              </a:spcAft>
            </a:pPr>
            <a:endParaRPr lang="en-US" sz="5000" dirty="0">
              <a:solidFill>
                <a:srgbClr val="EBEBEB"/>
              </a:solidFill>
              <a:latin typeface="+mj-lt"/>
              <a:ea typeface="+mj-ea"/>
              <a:cs typeface="+mj-cs"/>
            </a:endParaRPr>
          </a:p>
        </p:txBody>
      </p:sp>
      <p:sp>
        <p:nvSpPr>
          <p:cNvPr id="45" name="Freeform 8">
            <a:extLst>
              <a:ext uri="{FF2B5EF4-FFF2-40B4-BE49-F238E27FC236}">
                <a16:creationId xmlns:a16="http://schemas.microsoft.com/office/drawing/2014/main" id="{36FD4D9D-3784-41E8-8405-A42B72F5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4" descr="A hand holding a sign&#10;&#10;Description automatically generated">
            <a:extLst>
              <a:ext uri="{FF2B5EF4-FFF2-40B4-BE49-F238E27FC236}">
                <a16:creationId xmlns:a16="http://schemas.microsoft.com/office/drawing/2014/main" id="{6A1FD2F1-9057-AD64-D987-1C46E9808251}"/>
              </a:ext>
            </a:extLst>
          </p:cNvPr>
          <p:cNvPicPr>
            <a:picLocks noChangeAspect="1"/>
          </p:cNvPicPr>
          <p:nvPr/>
        </p:nvPicPr>
        <p:blipFill>
          <a:blip r:embed="rId6" cstate="print">
            <a:extLst>
              <a:ext uri="{28A0092B-C50C-407E-A947-70E740481C1C}">
                <a14:useLocalDpi xmlns:a14="http://schemas.microsoft.com/office/drawing/2010/main" val="0"/>
              </a:ext>
            </a:extLst>
          </a:blip>
          <a:srcRect l="2092"/>
          <a:stretch/>
        </p:blipFill>
        <p:spPr>
          <a:xfrm>
            <a:off x="19" y="10"/>
            <a:ext cx="12379549" cy="685799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46" name="Rectangle 45">
            <a:extLst>
              <a:ext uri="{FF2B5EF4-FFF2-40B4-BE49-F238E27FC236}">
                <a16:creationId xmlns:a16="http://schemas.microsoft.com/office/drawing/2014/main" id="{60817A52-B891-4228-A61E-0C0A57632D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39258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9586" y="1173200"/>
            <a:ext cx="8114414" cy="4355731"/>
          </a:xfrm>
          <a:effectLst>
            <a:glow rad="139700">
              <a:schemeClr val="accent2">
                <a:satMod val="175000"/>
                <a:alpha val="40000"/>
              </a:schemeClr>
            </a:glow>
            <a:outerShdw blurRad="50800" dist="50800" dir="5400000" algn="ctr" rotWithShape="0">
              <a:srgbClr val="000000">
                <a:alpha val="99000"/>
              </a:srgbClr>
            </a:outerShdw>
            <a:reflection endPos="0" dist="50800" dir="5400000" sy="-100000" algn="bl" rotWithShape="0"/>
            <a:softEdge rad="127000"/>
          </a:effectLst>
          <a:scene3d>
            <a:camera prst="orthographicFront"/>
            <a:lightRig rig="threePt" dir="t"/>
          </a:scene3d>
          <a:sp3d>
            <a:bevelT w="101600" prst="riblet"/>
            <a:bevelB w="139700" h="139700" prst="divot"/>
          </a:sp3d>
        </p:spPr>
        <p:txBody>
          <a:bodyPr/>
          <a:lstStyle/>
          <a:p>
            <a:pPr algn="ctr"/>
            <a:r>
              <a:rPr lang="en-US" b="1">
                <a:solidFill>
                  <a:schemeClr val="bg1"/>
                </a:solidFill>
              </a:rPr>
              <a:t>Setup windows 10</a:t>
            </a:r>
            <a:r>
              <a:rPr lang="ar-EG" b="1">
                <a:solidFill>
                  <a:schemeClr val="bg1"/>
                </a:solidFill>
              </a:rPr>
              <a:t>    </a:t>
            </a:r>
            <a:endParaRPr lang="en-US" b="1">
              <a:solidFill>
                <a:schemeClr val="bg1"/>
              </a:solidFill>
            </a:endParaRPr>
          </a:p>
        </p:txBody>
      </p:sp>
    </p:spTree>
    <p:extLst>
      <p:ext uri="{BB962C8B-B14F-4D97-AF65-F5344CB8AC3E}">
        <p14:creationId xmlns:p14="http://schemas.microsoft.com/office/powerpoint/2010/main" val="1649541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DDB1EA7-C434-F685-C4DA-7FDC09AE3E2B}"/>
              </a:ext>
            </a:extLst>
          </p:cNvPr>
          <p:cNvSpPr>
            <a:spLocks noGrp="1"/>
          </p:cNvSpPr>
          <p:nvPr>
            <p:ph type="title"/>
          </p:nvPr>
        </p:nvSpPr>
        <p:spPr>
          <a:xfrm>
            <a:off x="640080" y="1243013"/>
            <a:ext cx="3855720" cy="4371974"/>
          </a:xfrm>
        </p:spPr>
        <p:txBody>
          <a:bodyPr>
            <a:normAutofit/>
          </a:bodyPr>
          <a:lstStyle/>
          <a:p>
            <a:r>
              <a:rPr lang="en-US" sz="3600">
                <a:solidFill>
                  <a:schemeClr val="tx2"/>
                </a:solidFill>
                <a:cs typeface="Calibri Light"/>
              </a:rPr>
              <a:t>Windows 10 minimum requirements</a:t>
            </a:r>
          </a:p>
        </p:txBody>
      </p:sp>
      <p:graphicFrame>
        <p:nvGraphicFramePr>
          <p:cNvPr id="5" name="Content Placeholder 4">
            <a:extLst>
              <a:ext uri="{FF2B5EF4-FFF2-40B4-BE49-F238E27FC236}">
                <a16:creationId xmlns:a16="http://schemas.microsoft.com/office/drawing/2014/main" id="{593971FD-0060-2154-282A-8463DDA87499}"/>
              </a:ext>
            </a:extLst>
          </p:cNvPr>
          <p:cNvGraphicFramePr>
            <a:graphicFrameLocks noGrp="1"/>
          </p:cNvGraphicFramePr>
          <p:nvPr>
            <p:ph idx="1"/>
            <p:extLst>
              <p:ext uri="{D42A27DB-BD31-4B8C-83A1-F6EECF244321}">
                <p14:modId xmlns:p14="http://schemas.microsoft.com/office/powerpoint/2010/main" val="3735340443"/>
              </p:ext>
            </p:extLst>
          </p:nvPr>
        </p:nvGraphicFramePr>
        <p:xfrm>
          <a:off x="5654842" y="1283368"/>
          <a:ext cx="6110954" cy="4572000"/>
        </p:xfrm>
        <a:graphic>
          <a:graphicData uri="http://schemas.openxmlformats.org/drawingml/2006/table">
            <a:tbl>
              <a:tblPr firstRow="1" bandRow="1">
                <a:tableStyleId>{8799B23B-EC83-4686-B30A-512413B5E67A}</a:tableStyleId>
              </a:tblPr>
              <a:tblGrid>
                <a:gridCol w="2055394">
                  <a:extLst>
                    <a:ext uri="{9D8B030D-6E8A-4147-A177-3AD203B41FA5}">
                      <a16:colId xmlns:a16="http://schemas.microsoft.com/office/drawing/2014/main" val="2694553607"/>
                    </a:ext>
                  </a:extLst>
                </a:gridCol>
                <a:gridCol w="4055560">
                  <a:extLst>
                    <a:ext uri="{9D8B030D-6E8A-4147-A177-3AD203B41FA5}">
                      <a16:colId xmlns:a16="http://schemas.microsoft.com/office/drawing/2014/main" val="2105724796"/>
                    </a:ext>
                  </a:extLst>
                </a:gridCol>
              </a:tblGrid>
              <a:tr h="914400">
                <a:tc>
                  <a:txBody>
                    <a:bodyPr/>
                    <a:lstStyle/>
                    <a:p>
                      <a:pPr lvl="0">
                        <a:buNone/>
                      </a:pPr>
                      <a:r>
                        <a:rPr lang="en-US" sz="1600" b="1" i="0" u="none" strike="noStrike" baseline="0" noProof="0">
                          <a:solidFill>
                            <a:schemeClr val="tx1"/>
                          </a:solidFill>
                          <a:latin typeface="Calibri"/>
                        </a:rPr>
                        <a:t>Processor</a:t>
                      </a:r>
                      <a:endParaRPr lang="en-US" sz="1600" b="1">
                        <a:solidFill>
                          <a:schemeClr val="tx1"/>
                        </a:solidFill>
                      </a:endParaRPr>
                    </a:p>
                  </a:txBody>
                  <a:tcPr anchor="ctr"/>
                </a:tc>
                <a:tc>
                  <a:txBody>
                    <a:bodyPr/>
                    <a:lstStyle/>
                    <a:p>
                      <a:pPr lvl="0">
                        <a:buNone/>
                      </a:pPr>
                      <a:r>
                        <a:rPr lang="en-US" sz="1600" b="0" i="0" u="none" strike="noStrike" baseline="0" noProof="0">
                          <a:solidFill>
                            <a:schemeClr val="tx1"/>
                          </a:solidFill>
                          <a:latin typeface="Calibri"/>
                        </a:rPr>
                        <a:t>1 gigahertz (GHz) or faster processor or SoC</a:t>
                      </a:r>
                      <a:endParaRPr lang="en-US" b="0">
                        <a:solidFill>
                          <a:schemeClr val="tx1"/>
                        </a:solidFill>
                      </a:endParaRPr>
                    </a:p>
                  </a:txBody>
                  <a:tcPr anchor="ctr"/>
                </a:tc>
                <a:extLst>
                  <a:ext uri="{0D108BD9-81ED-4DB2-BD59-A6C34878D82A}">
                    <a16:rowId xmlns:a16="http://schemas.microsoft.com/office/drawing/2014/main" val="1093417326"/>
                  </a:ext>
                </a:extLst>
              </a:tr>
              <a:tr h="914400">
                <a:tc>
                  <a:txBody>
                    <a:bodyPr/>
                    <a:lstStyle/>
                    <a:p>
                      <a:r>
                        <a:rPr lang="en-US" sz="1600" b="1">
                          <a:solidFill>
                            <a:schemeClr val="tx1"/>
                          </a:solidFill>
                        </a:rPr>
                        <a:t>RAM</a:t>
                      </a:r>
                    </a:p>
                  </a:txBody>
                  <a:tcPr anchor="ctr"/>
                </a:tc>
                <a:tc>
                  <a:txBody>
                    <a:bodyPr/>
                    <a:lstStyle/>
                    <a:p>
                      <a:pPr lvl="0">
                        <a:buNone/>
                      </a:pPr>
                      <a:r>
                        <a:rPr lang="en-US" sz="1600" b="0" i="0" u="none" strike="noStrike" baseline="0" noProof="0">
                          <a:solidFill>
                            <a:schemeClr val="tx1"/>
                          </a:solidFill>
                          <a:latin typeface="Calibri"/>
                        </a:rPr>
                        <a:t>1 gigabyte (GB) for 32-bit or 2 GB for 64-bit</a:t>
                      </a:r>
                      <a:endParaRPr lang="en-US" sz="1600">
                        <a:solidFill>
                          <a:schemeClr val="tx1"/>
                        </a:solidFill>
                      </a:endParaRPr>
                    </a:p>
                  </a:txBody>
                  <a:tcPr anchor="ctr"/>
                </a:tc>
                <a:extLst>
                  <a:ext uri="{0D108BD9-81ED-4DB2-BD59-A6C34878D82A}">
                    <a16:rowId xmlns:a16="http://schemas.microsoft.com/office/drawing/2014/main" val="1040125931"/>
                  </a:ext>
                </a:extLst>
              </a:tr>
              <a:tr h="914400">
                <a:tc>
                  <a:txBody>
                    <a:bodyPr/>
                    <a:lstStyle/>
                    <a:p>
                      <a:r>
                        <a:rPr lang="en-US" sz="1600" b="1">
                          <a:solidFill>
                            <a:schemeClr val="tx1"/>
                          </a:solidFill>
                        </a:rPr>
                        <a:t>Hard disk space</a:t>
                      </a:r>
                    </a:p>
                  </a:txBody>
                  <a:tcPr anchor="ctr"/>
                </a:tc>
                <a:tc>
                  <a:txBody>
                    <a:bodyPr/>
                    <a:lstStyle/>
                    <a:p>
                      <a:pPr lvl="0">
                        <a:buNone/>
                      </a:pPr>
                      <a:r>
                        <a:rPr lang="en-US" sz="1600" b="0" i="0" u="none" strike="noStrike" baseline="0" noProof="0">
                          <a:solidFill>
                            <a:schemeClr val="tx1"/>
                          </a:solidFill>
                          <a:latin typeface="Calibri"/>
                        </a:rPr>
                        <a:t>16 GB for 32-bit OS or 20 GB for 64-bit OS</a:t>
                      </a:r>
                      <a:endParaRPr lang="en-US">
                        <a:solidFill>
                          <a:schemeClr val="tx1"/>
                        </a:solidFill>
                      </a:endParaRPr>
                    </a:p>
                  </a:txBody>
                  <a:tcPr anchor="ctr"/>
                </a:tc>
                <a:extLst>
                  <a:ext uri="{0D108BD9-81ED-4DB2-BD59-A6C34878D82A}">
                    <a16:rowId xmlns:a16="http://schemas.microsoft.com/office/drawing/2014/main" val="1812934847"/>
                  </a:ext>
                </a:extLst>
              </a:tr>
              <a:tr h="914400">
                <a:tc>
                  <a:txBody>
                    <a:bodyPr/>
                    <a:lstStyle/>
                    <a:p>
                      <a:r>
                        <a:rPr lang="en-US" sz="1600" b="1">
                          <a:solidFill>
                            <a:schemeClr val="tx1"/>
                          </a:solidFill>
                        </a:rPr>
                        <a:t>Graphic card</a:t>
                      </a:r>
                    </a:p>
                  </a:txBody>
                  <a:tcPr anchor="ctr"/>
                </a:tc>
                <a:tc>
                  <a:txBody>
                    <a:bodyPr/>
                    <a:lstStyle/>
                    <a:p>
                      <a:pPr lvl="0">
                        <a:buNone/>
                      </a:pPr>
                      <a:r>
                        <a:rPr lang="en-US" sz="1600" b="0" i="0" u="none" strike="noStrike" baseline="0" noProof="0">
                          <a:solidFill>
                            <a:schemeClr val="tx1"/>
                          </a:solidFill>
                          <a:latin typeface="Calibri"/>
                        </a:rPr>
                        <a:t>DirectX 9 or later with WDDM 1.0 driver</a:t>
                      </a:r>
                      <a:endParaRPr lang="en-US">
                        <a:solidFill>
                          <a:schemeClr val="tx1"/>
                        </a:solidFill>
                      </a:endParaRPr>
                    </a:p>
                  </a:txBody>
                  <a:tcPr anchor="ctr"/>
                </a:tc>
                <a:extLst>
                  <a:ext uri="{0D108BD9-81ED-4DB2-BD59-A6C34878D82A}">
                    <a16:rowId xmlns:a16="http://schemas.microsoft.com/office/drawing/2014/main" val="413187019"/>
                  </a:ext>
                </a:extLst>
              </a:tr>
              <a:tr h="914400">
                <a:tc>
                  <a:txBody>
                    <a:bodyPr/>
                    <a:lstStyle/>
                    <a:p>
                      <a:r>
                        <a:rPr lang="en-US" sz="1600" b="1">
                          <a:solidFill>
                            <a:schemeClr val="tx1"/>
                          </a:solidFill>
                        </a:rPr>
                        <a:t>Display</a:t>
                      </a:r>
                    </a:p>
                  </a:txBody>
                  <a:tcPr anchor="ctr"/>
                </a:tc>
                <a:tc>
                  <a:txBody>
                    <a:bodyPr/>
                    <a:lstStyle/>
                    <a:p>
                      <a:pPr lvl="0">
                        <a:buNone/>
                      </a:pPr>
                      <a:r>
                        <a:rPr lang="en-US" sz="1600" b="0" i="0" u="none" strike="noStrike" baseline="0" noProof="0">
                          <a:solidFill>
                            <a:schemeClr val="tx1"/>
                          </a:solidFill>
                          <a:latin typeface="Calibri"/>
                        </a:rPr>
                        <a:t>800 x 600</a:t>
                      </a:r>
                      <a:endParaRPr lang="en-US">
                        <a:solidFill>
                          <a:schemeClr val="tx1"/>
                        </a:solidFill>
                      </a:endParaRPr>
                    </a:p>
                  </a:txBody>
                  <a:tcPr anchor="ctr"/>
                </a:tc>
                <a:extLst>
                  <a:ext uri="{0D108BD9-81ED-4DB2-BD59-A6C34878D82A}">
                    <a16:rowId xmlns:a16="http://schemas.microsoft.com/office/drawing/2014/main" val="392312235"/>
                  </a:ext>
                </a:extLst>
              </a:tr>
            </a:tbl>
          </a:graphicData>
        </a:graphic>
      </p:graphicFrame>
    </p:spTree>
    <p:extLst>
      <p:ext uri="{BB962C8B-B14F-4D97-AF65-F5344CB8AC3E}">
        <p14:creationId xmlns:p14="http://schemas.microsoft.com/office/powerpoint/2010/main" val="7803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a:t>boot up the computer using the installation media (a USB or DVD), the Windows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41071" y="2630197"/>
            <a:ext cx="5471634" cy="3040643"/>
          </a:xfrm>
        </p:spPr>
      </p:pic>
    </p:spTree>
    <p:extLst>
      <p:ext uri="{BB962C8B-B14F-4D97-AF65-F5344CB8AC3E}">
        <p14:creationId xmlns:p14="http://schemas.microsoft.com/office/powerpoint/2010/main" val="3833016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4754" y="187378"/>
            <a:ext cx="4542019" cy="1471534"/>
          </a:xfrm>
        </p:spPr>
        <p:txBody>
          <a:bodyPr/>
          <a:lstStyle/>
          <a:p>
            <a:pPr lvl="0">
              <a:lnSpc>
                <a:spcPct val="108000"/>
              </a:lnSpc>
              <a:spcBef>
                <a:spcPts val="600"/>
              </a:spcBef>
              <a:spcAft>
                <a:spcPts val="200"/>
              </a:spcAft>
            </a:pPr>
            <a:r>
              <a:rPr lang="en-US" sz="1600" b="1">
                <a:solidFill>
                  <a:schemeClr val="tx1"/>
                </a:solidFill>
              </a:rPr>
              <a:t>The "Windows Setup" screen appears next in the Windows 10 installation process, following the Boot Screen. Here are the usual components and appearance of it:</a:t>
            </a:r>
            <a:endParaRPr lang="en-US" sz="6600" b="1">
              <a:solidFill>
                <a:schemeClr val="tx1"/>
              </a:solidFill>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84925" y="1714780"/>
            <a:ext cx="5195888" cy="3866589"/>
          </a:xfrm>
        </p:spPr>
      </p:pic>
      <p:sp>
        <p:nvSpPr>
          <p:cNvPr id="4" name="Text Placeholder 3"/>
          <p:cNvSpPr>
            <a:spLocks noGrp="1"/>
          </p:cNvSpPr>
          <p:nvPr>
            <p:ph type="body" sz="half" idx="2"/>
          </p:nvPr>
        </p:nvSpPr>
        <p:spPr>
          <a:xfrm>
            <a:off x="374754" y="1811312"/>
            <a:ext cx="5258549" cy="4445833"/>
          </a:xfrm>
        </p:spPr>
        <p:txBody>
          <a:bodyPr>
            <a:normAutofit/>
          </a:bodyPr>
          <a:lstStyle/>
          <a:p>
            <a:r>
              <a:rPr lang="en-US" b="1"/>
              <a:t>"Windows Setup" is the title.</a:t>
            </a:r>
          </a:p>
          <a:p>
            <a:r>
              <a:rPr lang="en-US" b="1"/>
              <a:t>Fields to choose from:</a:t>
            </a:r>
          </a:p>
          <a:p>
            <a:r>
              <a:rPr lang="en-US" b="1"/>
              <a:t>Installing a language (like English)</a:t>
            </a:r>
          </a:p>
          <a:p>
            <a:r>
              <a:rPr lang="en-US" b="1"/>
              <a:t>Format of time and currency (e.g., English - United States)</a:t>
            </a:r>
          </a:p>
          <a:p>
            <a:r>
              <a:rPr lang="en-US" b="1"/>
              <a:t>Keyboard or input device (US, for example)</a:t>
            </a:r>
          </a:p>
          <a:p>
            <a:r>
              <a:rPr lang="en-US" b="1"/>
              <a:t>Two buttons are located at the bottom of the screen:</a:t>
            </a:r>
          </a:p>
          <a:p>
            <a:endParaRPr lang="en-US" b="1"/>
          </a:p>
          <a:p>
            <a:r>
              <a:rPr lang="en-US" b="1"/>
              <a:t>Next (to go on to the subsequent action)</a:t>
            </a:r>
          </a:p>
          <a:p>
            <a:r>
              <a:rPr lang="en-US" b="1"/>
              <a:t>Returning (should you require any modifications)</a:t>
            </a:r>
          </a:p>
          <a:p>
            <a:r>
              <a:rPr lang="en-US" b="1"/>
              <a:t>Before beginning the installation, you can adjust fundamental parameters like language and region using this screen.</a:t>
            </a:r>
          </a:p>
          <a:p>
            <a:endParaRPr lang="en-US" b="1"/>
          </a:p>
          <a:p>
            <a:endParaRPr lang="en-US" b="1"/>
          </a:p>
        </p:txBody>
      </p:sp>
      <p:sp>
        <p:nvSpPr>
          <p:cNvPr id="6" name="Rectangle 1"/>
          <p:cNvSpPr>
            <a:spLocks noChangeArrowheads="1"/>
          </p:cNvSpPr>
          <p:nvPr/>
        </p:nvSpPr>
        <p:spPr bwMode="auto">
          <a:xfrm>
            <a:off x="0" y="-100336"/>
            <a:ext cx="65" cy="657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lang="en-US" sz="2100">
              <a:solidFill>
                <a:srgbClr val="E8EAED"/>
              </a:solidFill>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br>
              <a:rPr lang="en-US" sz="1800">
                <a:latin typeface="Arial" panose="020B0604020202020204" pitchFamily="34" charset="0"/>
              </a:rPr>
            </a:br>
            <a:endParaRPr lang="en-US" sz="1800">
              <a:latin typeface="Arial" panose="020B0604020202020204" pitchFamily="34" charset="0"/>
            </a:endParaRPr>
          </a:p>
        </p:txBody>
      </p:sp>
      <p:sp>
        <p:nvSpPr>
          <p:cNvPr id="7" name="Rectangle 2"/>
          <p:cNvSpPr>
            <a:spLocks noChangeArrowheads="1"/>
          </p:cNvSpPr>
          <p:nvPr/>
        </p:nvSpPr>
        <p:spPr bwMode="auto">
          <a:xfrm>
            <a:off x="152400" y="52064"/>
            <a:ext cx="65" cy="657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lang="en-US" sz="2100">
              <a:solidFill>
                <a:srgbClr val="E8EAED"/>
              </a:solidFill>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br>
              <a:rPr lang="en-US" sz="1800">
                <a:latin typeface="Arial" panose="020B0604020202020204" pitchFamily="34" charset="0"/>
              </a:rPr>
            </a:br>
            <a:endParaRPr lang="en-US" sz="1800">
              <a:latin typeface="Arial" panose="020B0604020202020204" pitchFamily="34" charset="0"/>
            </a:endParaRPr>
          </a:p>
        </p:txBody>
      </p:sp>
    </p:spTree>
    <p:extLst>
      <p:ext uri="{BB962C8B-B14F-4D97-AF65-F5344CB8AC3E}">
        <p14:creationId xmlns:p14="http://schemas.microsoft.com/office/powerpoint/2010/main" val="2635370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9197" y="630386"/>
            <a:ext cx="4389120" cy="2073958"/>
          </a:xfrm>
        </p:spPr>
        <p:txBody>
          <a:bodyPr>
            <a:normAutofit fontScale="90000"/>
          </a:bodyPr>
          <a:lstStyle/>
          <a:p>
            <a:r>
              <a:rPr lang="en-US" sz="2400" b="1"/>
              <a:t>The "Install Now" screen appears as the next screen after language and region settings. Observe what follows:</a:t>
            </a:r>
            <a:br>
              <a:rPr lang="en-US" sz="2400" b="1"/>
            </a:br>
            <a:endParaRPr lang="en-US" sz="4400" b="1"/>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9175" y="1718031"/>
            <a:ext cx="5195888" cy="3898188"/>
          </a:xfrm>
        </p:spPr>
      </p:pic>
      <p:sp>
        <p:nvSpPr>
          <p:cNvPr id="4" name="Text Placeholder 3"/>
          <p:cNvSpPr>
            <a:spLocks noGrp="1"/>
          </p:cNvSpPr>
          <p:nvPr>
            <p:ph type="body" sz="half" idx="2"/>
          </p:nvPr>
        </p:nvSpPr>
        <p:spPr>
          <a:xfrm>
            <a:off x="919197" y="2002673"/>
            <a:ext cx="4389120" cy="3762294"/>
          </a:xfrm>
        </p:spPr>
        <p:txBody>
          <a:bodyPr>
            <a:normAutofit/>
          </a:bodyPr>
          <a:lstStyle/>
          <a:p>
            <a:endParaRPr lang="en-US" b="1"/>
          </a:p>
          <a:p>
            <a:r>
              <a:rPr lang="en-US" b="1"/>
              <a:t>"Windows Setup" is the title.</a:t>
            </a:r>
          </a:p>
          <a:p>
            <a:r>
              <a:rPr lang="en-US" b="1"/>
              <a:t>A sizable "Install Now" button is located in the center.</a:t>
            </a:r>
          </a:p>
          <a:p>
            <a:r>
              <a:rPr lang="en-US" b="1"/>
              <a:t>Usually, there is a "Repair your computer" option with recovery and troubleshooting options underneath the "Install Now" button.</a:t>
            </a:r>
          </a:p>
          <a:p>
            <a:r>
              <a:rPr lang="en-US" b="1"/>
              <a:t>This screen serves as the last confirmation to begin the Windows 10 installation process. Pressing "Install Now" will start the installation procedure.</a:t>
            </a:r>
          </a:p>
          <a:p>
            <a:endParaRPr lang="en-US" b="1"/>
          </a:p>
          <a:p>
            <a:endParaRPr lang="en-US" b="1"/>
          </a:p>
        </p:txBody>
      </p:sp>
    </p:spTree>
    <p:extLst>
      <p:ext uri="{BB962C8B-B14F-4D97-AF65-F5344CB8AC3E}">
        <p14:creationId xmlns:p14="http://schemas.microsoft.com/office/powerpoint/2010/main" val="2828797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TotalTime>
  <Words>1677</Words>
  <Application>Microsoft Office PowerPoint</Application>
  <PresentationFormat>Widescreen</PresentationFormat>
  <Paragraphs>155</Paragraphs>
  <Slides>44</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Aptos</vt:lpstr>
      <vt:lpstr>Arial</vt:lpstr>
      <vt:lpstr>Calibri</vt:lpstr>
      <vt:lpstr>Calibri Light</vt:lpstr>
      <vt:lpstr>Century Gothic</vt:lpstr>
      <vt:lpstr>inherit</vt:lpstr>
      <vt:lpstr>Wingdings</vt:lpstr>
      <vt:lpstr>Wingdings 3</vt:lpstr>
      <vt:lpstr>Ion</vt:lpstr>
      <vt:lpstr>operating systems</vt:lpstr>
      <vt:lpstr>PowerPoint Presentation</vt:lpstr>
      <vt:lpstr>Time Line</vt:lpstr>
      <vt:lpstr>PowerPoint Presentation</vt:lpstr>
      <vt:lpstr>Setup windows 10    </vt:lpstr>
      <vt:lpstr>Windows 10 minimum requirements</vt:lpstr>
      <vt:lpstr>boot up the computer using the installation media (a USB or DVD), the Windows</vt:lpstr>
      <vt:lpstr>The "Windows Setup" screen appears next in the Windows 10 installation process, following the Boot Screen. Here are the usual components and appearance of it:</vt:lpstr>
      <vt:lpstr>The "Install Now" screen appears as the next screen after language and region settings. Observe what follows: </vt:lpstr>
      <vt:lpstr>After selecting "Install Now," the Product Key Entry screen appears. To continue with the installation, you will now need to enter your Windows 10 license key here. </vt:lpstr>
      <vt:lpstr>The License Terms Agreement screen appears after the Product Key screen. This is how it appears and what you should do: </vt:lpstr>
      <vt:lpstr>The page that asks "Which sort of installation do you want?" follows the License Terms Agreement. Here, you can choose the kind of installation you want to carry out: </vt:lpstr>
      <vt:lpstr>After choosing an installation type, the Disk Partitioning screen appears. The following information pertains to this step: </vt:lpstr>
      <vt:lpstr>Installing Windows 10 and Copying Files Several crucial actions happen at this stage of the Windows 10 installation process: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user account management in windows </vt:lpstr>
      <vt:lpstr>User Management via Computer Management </vt:lpstr>
      <vt:lpstr>PowerPoint Presentation</vt:lpstr>
      <vt:lpstr>PowerPoint Presentation</vt:lpstr>
      <vt:lpstr>PowerPoint Presentation</vt:lpstr>
      <vt:lpstr>PowerPoint Presentation</vt:lpstr>
      <vt:lpstr>PowerPoint Presentation</vt:lpstr>
      <vt:lpstr>Go to the " Member of " tab then click "Add" </vt:lpstr>
      <vt:lpstr>PowerPoint Presentation</vt:lpstr>
      <vt:lpstr>PowerPoint Presentation</vt:lpstr>
      <vt:lpstr>PowerPoint Presentation</vt:lpstr>
      <vt:lpstr>Introduction to Ninite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belal</dc:creator>
  <cp:lastModifiedBy>DELL PC</cp:lastModifiedBy>
  <cp:revision>5</cp:revision>
  <dcterms:created xsi:type="dcterms:W3CDTF">2024-10-06T16:09:33Z</dcterms:created>
  <dcterms:modified xsi:type="dcterms:W3CDTF">2024-12-15T14:59:18Z</dcterms:modified>
</cp:coreProperties>
</file>

<file path=docProps/thumbnail.jpeg>
</file>